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256" r:id="rId2"/>
    <p:sldId id="276" r:id="rId3"/>
    <p:sldId id="337" r:id="rId4"/>
    <p:sldId id="472" r:id="rId5"/>
    <p:sldId id="277" r:id="rId6"/>
    <p:sldId id="272" r:id="rId7"/>
    <p:sldId id="278" r:id="rId8"/>
    <p:sldId id="257" r:id="rId9"/>
    <p:sldId id="281" r:id="rId10"/>
    <p:sldId id="339" r:id="rId11"/>
    <p:sldId id="336" r:id="rId12"/>
    <p:sldId id="347" r:id="rId13"/>
    <p:sldId id="351" r:id="rId14"/>
    <p:sldId id="355" r:id="rId15"/>
    <p:sldId id="356" r:id="rId16"/>
    <p:sldId id="348" r:id="rId17"/>
    <p:sldId id="352" r:id="rId18"/>
    <p:sldId id="357" r:id="rId19"/>
    <p:sldId id="358" r:id="rId20"/>
    <p:sldId id="350" r:id="rId21"/>
    <p:sldId id="349" r:id="rId22"/>
    <p:sldId id="353" r:id="rId23"/>
    <p:sldId id="354" r:id="rId24"/>
    <p:sldId id="331" r:id="rId25"/>
    <p:sldId id="270" r:id="rId26"/>
    <p:sldId id="326" r:id="rId27"/>
    <p:sldId id="364" r:id="rId28"/>
    <p:sldId id="360" r:id="rId29"/>
    <p:sldId id="359" r:id="rId30"/>
    <p:sldId id="378" r:id="rId31"/>
    <p:sldId id="365" r:id="rId32"/>
    <p:sldId id="362" r:id="rId33"/>
    <p:sldId id="363" r:id="rId34"/>
    <p:sldId id="367" r:id="rId35"/>
    <p:sldId id="368" r:id="rId36"/>
    <p:sldId id="377" r:id="rId37"/>
    <p:sldId id="372" r:id="rId38"/>
    <p:sldId id="375" r:id="rId39"/>
    <p:sldId id="376" r:id="rId40"/>
    <p:sldId id="322" r:id="rId41"/>
    <p:sldId id="379" r:id="rId42"/>
    <p:sldId id="381" r:id="rId43"/>
    <p:sldId id="380" r:id="rId44"/>
    <p:sldId id="394" r:id="rId45"/>
    <p:sldId id="398" r:id="rId46"/>
    <p:sldId id="473" r:id="rId47"/>
    <p:sldId id="395" r:id="rId48"/>
    <p:sldId id="454" r:id="rId49"/>
    <p:sldId id="396" r:id="rId50"/>
    <p:sldId id="405" r:id="rId51"/>
    <p:sldId id="400" r:id="rId52"/>
    <p:sldId id="457" r:id="rId53"/>
    <p:sldId id="402" r:id="rId54"/>
    <p:sldId id="456" r:id="rId55"/>
    <p:sldId id="404" r:id="rId56"/>
    <p:sldId id="455" r:id="rId57"/>
    <p:sldId id="449" r:id="rId58"/>
    <p:sldId id="382" r:id="rId59"/>
    <p:sldId id="383" r:id="rId60"/>
    <p:sldId id="384" r:id="rId61"/>
    <p:sldId id="406" r:id="rId62"/>
    <p:sldId id="409" r:id="rId63"/>
    <p:sldId id="418" r:id="rId64"/>
    <p:sldId id="458" r:id="rId65"/>
    <p:sldId id="412" r:id="rId66"/>
    <p:sldId id="459" r:id="rId67"/>
    <p:sldId id="414" r:id="rId68"/>
    <p:sldId id="417" r:id="rId69"/>
    <p:sldId id="416" r:id="rId70"/>
    <p:sldId id="460" r:id="rId71"/>
    <p:sldId id="450" r:id="rId72"/>
    <p:sldId id="385" r:id="rId73"/>
    <p:sldId id="386" r:id="rId74"/>
    <p:sldId id="387" r:id="rId75"/>
    <p:sldId id="419" r:id="rId76"/>
    <p:sldId id="461" r:id="rId77"/>
    <p:sldId id="421" r:id="rId78"/>
    <p:sldId id="422" r:id="rId79"/>
    <p:sldId id="423" r:id="rId80"/>
    <p:sldId id="462" r:id="rId81"/>
    <p:sldId id="429" r:id="rId82"/>
    <p:sldId id="440" r:id="rId83"/>
    <p:sldId id="451" r:id="rId84"/>
    <p:sldId id="388" r:id="rId85"/>
    <p:sldId id="389" r:id="rId86"/>
    <p:sldId id="390" r:id="rId87"/>
    <p:sldId id="433" r:id="rId88"/>
    <p:sldId id="435" r:id="rId89"/>
    <p:sldId id="434" r:id="rId90"/>
    <p:sldId id="463" r:id="rId91"/>
    <p:sldId id="441" r:id="rId92"/>
    <p:sldId id="464" r:id="rId93"/>
    <p:sldId id="436" r:id="rId94"/>
    <p:sldId id="465" r:id="rId95"/>
    <p:sldId id="437" r:id="rId96"/>
    <p:sldId id="466" r:id="rId97"/>
    <p:sldId id="438" r:id="rId98"/>
    <p:sldId id="467" r:id="rId99"/>
    <p:sldId id="439" r:id="rId100"/>
    <p:sldId id="447" r:id="rId101"/>
    <p:sldId id="452" r:id="rId102"/>
    <p:sldId id="391" r:id="rId103"/>
    <p:sldId id="392" r:id="rId104"/>
    <p:sldId id="393" r:id="rId105"/>
    <p:sldId id="442" r:id="rId106"/>
    <p:sldId id="468" r:id="rId107"/>
    <p:sldId id="443" r:id="rId108"/>
    <p:sldId id="444" r:id="rId109"/>
    <p:sldId id="445" r:id="rId110"/>
    <p:sldId id="469" r:id="rId111"/>
    <p:sldId id="446" r:id="rId112"/>
    <p:sldId id="470" r:id="rId113"/>
    <p:sldId id="448" r:id="rId114"/>
    <p:sldId id="471" r:id="rId115"/>
    <p:sldId id="335" r:id="rId116"/>
    <p:sldId id="321" r:id="rId117"/>
    <p:sldId id="28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3C762C-4087-1E4F-988E-A55974B77712}">
          <p14:sldIdLst>
            <p14:sldId id="256"/>
            <p14:sldId id="276"/>
            <p14:sldId id="337"/>
            <p14:sldId id="472"/>
          </p14:sldIdLst>
        </p14:section>
        <p14:section name="Part I - Background" id="{B1603309-316A-584C-9A29-2239A21A6DAF}">
          <p14:sldIdLst>
            <p14:sldId id="277"/>
            <p14:sldId id="272"/>
          </p14:sldIdLst>
        </p14:section>
        <p14:section name="Part II - cURL Intro" id="{E98B6697-1E2F-FA42-9DF9-2DB013264BE8}">
          <p14:sldIdLst>
            <p14:sldId id="278"/>
            <p14:sldId id="257"/>
            <p14:sldId id="281"/>
            <p14:sldId id="339"/>
            <p14:sldId id="336"/>
            <p14:sldId id="347"/>
            <p14:sldId id="351"/>
            <p14:sldId id="355"/>
            <p14:sldId id="356"/>
            <p14:sldId id="348"/>
            <p14:sldId id="352"/>
            <p14:sldId id="357"/>
            <p14:sldId id="358"/>
            <p14:sldId id="350"/>
            <p14:sldId id="349"/>
            <p14:sldId id="353"/>
            <p14:sldId id="354"/>
          </p14:sldIdLst>
        </p14:section>
        <p14:section name="Part III - Python Requests Intro" id="{6370973F-771B-1540-9AA5-89B298B0179E}">
          <p14:sldIdLst>
            <p14:sldId id="331"/>
            <p14:sldId id="270"/>
            <p14:sldId id="326"/>
            <p14:sldId id="364"/>
            <p14:sldId id="360"/>
            <p14:sldId id="359"/>
            <p14:sldId id="378"/>
            <p14:sldId id="365"/>
            <p14:sldId id="362"/>
            <p14:sldId id="363"/>
            <p14:sldId id="367"/>
            <p14:sldId id="368"/>
            <p14:sldId id="377"/>
            <p14:sldId id="372"/>
            <p14:sldId id="375"/>
            <p14:sldId id="376"/>
          </p14:sldIdLst>
        </p14:section>
        <p14:section name="Part IV - ACI" id="{D08EC768-65B9-764B-AB79-2BE8DC4011AE}">
          <p14:sldIdLst>
            <p14:sldId id="322"/>
            <p14:sldId id="379"/>
            <p14:sldId id="381"/>
            <p14:sldId id="380"/>
            <p14:sldId id="394"/>
            <p14:sldId id="398"/>
            <p14:sldId id="473"/>
            <p14:sldId id="395"/>
            <p14:sldId id="454"/>
            <p14:sldId id="396"/>
            <p14:sldId id="405"/>
            <p14:sldId id="400"/>
            <p14:sldId id="457"/>
            <p14:sldId id="402"/>
            <p14:sldId id="456"/>
            <p14:sldId id="404"/>
            <p14:sldId id="455"/>
          </p14:sldIdLst>
        </p14:section>
        <p14:section name="Part V - DNAC" id="{00BA01FC-BBA2-BC44-9D58-4859DE57F7AD}">
          <p14:sldIdLst>
            <p14:sldId id="449"/>
            <p14:sldId id="382"/>
            <p14:sldId id="383"/>
            <p14:sldId id="384"/>
            <p14:sldId id="406"/>
            <p14:sldId id="409"/>
            <p14:sldId id="418"/>
            <p14:sldId id="458"/>
            <p14:sldId id="412"/>
            <p14:sldId id="459"/>
            <p14:sldId id="414"/>
            <p14:sldId id="417"/>
            <p14:sldId id="416"/>
            <p14:sldId id="460"/>
          </p14:sldIdLst>
        </p14:section>
        <p14:section name="Part VI - Meraki" id="{4C0653AD-B60B-BA45-8F86-1EB29C69EC4C}">
          <p14:sldIdLst>
            <p14:sldId id="450"/>
            <p14:sldId id="385"/>
            <p14:sldId id="386"/>
            <p14:sldId id="387"/>
            <p14:sldId id="419"/>
            <p14:sldId id="461"/>
            <p14:sldId id="421"/>
            <p14:sldId id="422"/>
            <p14:sldId id="423"/>
            <p14:sldId id="462"/>
            <p14:sldId id="429"/>
            <p14:sldId id="440"/>
          </p14:sldIdLst>
        </p14:section>
        <p14:section name="Part VII - SD-WAN" id="{6647B072-4118-8E47-9980-27F46E67139F}">
          <p14:sldIdLst>
            <p14:sldId id="451"/>
            <p14:sldId id="388"/>
            <p14:sldId id="389"/>
            <p14:sldId id="390"/>
            <p14:sldId id="433"/>
            <p14:sldId id="435"/>
            <p14:sldId id="434"/>
            <p14:sldId id="463"/>
            <p14:sldId id="441"/>
            <p14:sldId id="464"/>
            <p14:sldId id="436"/>
            <p14:sldId id="465"/>
            <p14:sldId id="437"/>
            <p14:sldId id="466"/>
            <p14:sldId id="438"/>
            <p14:sldId id="467"/>
            <p14:sldId id="439"/>
            <p14:sldId id="447"/>
          </p14:sldIdLst>
        </p14:section>
        <p14:section name="Part VIII - Webex" id="{5BD75635-94C6-B34B-976B-2FE787A2CEC7}">
          <p14:sldIdLst>
            <p14:sldId id="452"/>
            <p14:sldId id="391"/>
            <p14:sldId id="392"/>
            <p14:sldId id="393"/>
            <p14:sldId id="442"/>
            <p14:sldId id="468"/>
            <p14:sldId id="443"/>
            <p14:sldId id="444"/>
            <p14:sldId id="445"/>
            <p14:sldId id="469"/>
            <p14:sldId id="446"/>
            <p14:sldId id="470"/>
            <p14:sldId id="448"/>
            <p14:sldId id="471"/>
          </p14:sldIdLst>
        </p14:section>
        <p14:section name="Part IX - References" id="{01E53784-7770-A14E-9C5A-CD2BBD1E9512}">
          <p14:sldIdLst>
            <p14:sldId id="335"/>
            <p14:sldId id="321"/>
            <p14:sldId id="28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p:restoredTop sz="74014"/>
  </p:normalViewPr>
  <p:slideViewPr>
    <p:cSldViewPr snapToGrid="0" snapToObjects="1">
      <p:cViewPr varScale="1">
        <p:scale>
          <a:sx n="93" d="100"/>
          <a:sy n="93" d="100"/>
        </p:scale>
        <p:origin x="1944" y="200"/>
      </p:cViewPr>
      <p:guideLst>
        <p:guide orient="horz" pos="2136"/>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the fundamentals of the cURL CLI tool and the Python Requests library with the intent to get you into some real-world, hands-on practice as quickly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want you to be able to functionally use both tools by the end of the presentation, whether these tools are brand new to you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presentation and the resources which accompany it will be a reference for you to get ongoing practice at your own pace.</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enter the command which asks cURL to display its version.</a:t>
            </a:r>
          </a:p>
          <a:p>
            <a:pPr marL="171450" indent="-171450">
              <a:buFont typeface="Arial" panose="020B0604020202020204" pitchFamily="34" charset="0"/>
              <a:buChar char="•"/>
            </a:pPr>
            <a:r>
              <a:rPr lang="en-US" dirty="0"/>
              <a:t>Next, we tell cURL to fetch the contents of this website, to get some information about our browser.</a:t>
            </a:r>
          </a:p>
          <a:p>
            <a:pPr marL="628650" lvl="1" indent="-171450">
              <a:buFont typeface="Arial" panose="020B0604020202020204" pitchFamily="34" charset="0"/>
              <a:buChar char="•"/>
            </a:pPr>
            <a:r>
              <a:rPr lang="en-US" dirty="0"/>
              <a:t>To save typing time throughout the presentation, I use shell scripts which have preloaded commands.</a:t>
            </a:r>
          </a:p>
          <a:p>
            <a:pPr marL="628650" lvl="1" indent="-171450">
              <a:buFont typeface="Arial" panose="020B0604020202020204" pitchFamily="34" charset="0"/>
              <a:buChar char="•"/>
            </a:pPr>
            <a:r>
              <a:rPr lang="en-US" dirty="0"/>
              <a:t>I’ll always use the </a:t>
            </a:r>
            <a:r>
              <a:rPr lang="en-US" b="1" dirty="0"/>
              <a:t>cat</a:t>
            </a:r>
            <a:r>
              <a:rPr lang="en-US" b="0" dirty="0"/>
              <a:t> command to display the script content before I run them, so you can see what’s happening.</a:t>
            </a:r>
            <a:endParaRPr lang="en-US" dirty="0"/>
          </a:p>
          <a:p>
            <a:pPr marL="171450" indent="-171450">
              <a:buFont typeface="Arial" panose="020B0604020202020204" pitchFamily="34" charset="0"/>
              <a:buChar char="•"/>
            </a:pPr>
            <a:r>
              <a:rPr lang="en-US" dirty="0"/>
              <a:t>We can see in the output that our cURL client and </a:t>
            </a:r>
            <a:r>
              <a:rPr lang="en-US" b="1" dirty="0" err="1"/>
              <a:t>whatsmyua.info</a:t>
            </a:r>
            <a:r>
              <a:rPr lang="en-US" b="1" dirty="0"/>
              <a:t> </a:t>
            </a:r>
            <a:r>
              <a:rPr lang="en-US" b="0" dirty="0"/>
              <a:t>both report that we have have cURL version 7.67.0, in this case.</a:t>
            </a:r>
          </a:p>
          <a:p>
            <a:pPr marL="628650" lvl="1" indent="-171450">
              <a:buFont typeface="Arial" panose="020B0604020202020204" pitchFamily="34" charset="0"/>
              <a:buChar char="•"/>
            </a:pPr>
            <a:r>
              <a:rPr lang="en-US" b="0" dirty="0"/>
              <a:t>Even though the data returned from the website looks like a mess, it’s actually much nicer in this JSON format than it would be if we left off everything after the </a:t>
            </a:r>
            <a:r>
              <a:rPr lang="en-US" b="1" dirty="0"/>
              <a:t>.info</a:t>
            </a:r>
            <a:r>
              <a:rPr lang="en-US" b="0" dirty="0"/>
              <a:t> in the URL, and just pulled the raw HTML content.</a:t>
            </a:r>
          </a:p>
          <a:p>
            <a:pPr marL="628650" lvl="1" indent="-171450">
              <a:buFont typeface="Arial" panose="020B0604020202020204" pitchFamily="34" charset="0"/>
              <a:buChar char="•"/>
            </a:pPr>
            <a:r>
              <a:rPr lang="en-US" b="0" dirty="0"/>
              <a:t>We will look at ways to manage JSON responses later in the presentation.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Now, let’s look at some of the more common cURL command options before we start using them.</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17454449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get a 403 Forbidden plus a more descriptive response in the body.</a:t>
            </a:r>
          </a:p>
          <a:p>
            <a:endParaRPr lang="en-US" dirty="0"/>
          </a:p>
          <a:p>
            <a:r>
              <a:rPr lang="en-US" dirty="0"/>
              <a:t>That wraps-up the SD-WAN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100</a:t>
            </a:fld>
            <a:endParaRPr lang="en-US"/>
          </a:p>
        </p:txBody>
      </p:sp>
    </p:spTree>
    <p:extLst>
      <p:ext uri="{BB962C8B-B14F-4D97-AF65-F5344CB8AC3E}">
        <p14:creationId xmlns:p14="http://schemas.microsoft.com/office/powerpoint/2010/main" val="30448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platform of this presentation is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101</a:t>
            </a:fld>
            <a:endParaRPr lang="en-US"/>
          </a:p>
        </p:txBody>
      </p:sp>
    </p:spTree>
    <p:extLst>
      <p:ext uri="{BB962C8B-B14F-4D97-AF65-F5344CB8AC3E}">
        <p14:creationId xmlns:p14="http://schemas.microsoft.com/office/powerpoint/2010/main" val="5549611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Webex</a:t>
            </a:r>
            <a:r>
              <a:rPr lang="en-US" dirty="0"/>
              <a:t>, in case you’re not already aware.</a:t>
            </a:r>
          </a:p>
          <a:p>
            <a:pPr marL="628650" lvl="1" indent="-171450">
              <a:buFont typeface="Arial" panose="020B0604020202020204" pitchFamily="34" charset="0"/>
              <a:buChar char="•"/>
            </a:pPr>
            <a:r>
              <a:rPr lang="en-US" dirty="0"/>
              <a:t>Cloud collaboration platform that supports messaging, calling, and meetings.</a:t>
            </a:r>
          </a:p>
          <a:p>
            <a:pPr marL="171450" lvl="0" indent="-171450">
              <a:buFont typeface="Arial" panose="020B0604020202020204" pitchFamily="34" charset="0"/>
              <a:buChar char="•"/>
            </a:pPr>
            <a:r>
              <a:rPr lang="en-US" dirty="0"/>
              <a:t>The controller </a:t>
            </a:r>
            <a:r>
              <a:rPr lang="en-US" dirty="0" err="1"/>
              <a:t>Webex</a:t>
            </a:r>
            <a:r>
              <a:rPr lang="en-US" dirty="0"/>
              <a:t> is the </a:t>
            </a:r>
            <a:r>
              <a:rPr lang="en-US" dirty="0" err="1"/>
              <a:t>Webex</a:t>
            </a:r>
            <a:r>
              <a:rPr lang="en-US" dirty="0"/>
              <a:t> cloud itself.</a:t>
            </a:r>
          </a:p>
          <a:p>
            <a:pPr marL="171450" lvl="0" indent="-171450">
              <a:buFont typeface="Arial" panose="020B0604020202020204" pitchFamily="34" charset="0"/>
              <a:buChar char="•"/>
            </a:pPr>
            <a:r>
              <a:rPr lang="en-US" dirty="0"/>
              <a:t>Here is some basic info about the </a:t>
            </a:r>
            <a:r>
              <a:rPr lang="en-US" dirty="0" err="1"/>
              <a:t>Webex</a:t>
            </a:r>
            <a:r>
              <a:rPr lang="en-US" dirty="0"/>
              <a:t> REST API:</a:t>
            </a:r>
          </a:p>
          <a:p>
            <a:pPr marL="628650" lvl="1" indent="-171450">
              <a:buFont typeface="Arial" panose="020B0604020202020204" pitchFamily="34" charset="0"/>
              <a:buChar char="•"/>
            </a:pPr>
            <a:r>
              <a:rPr lang="en-US" dirty="0" err="1"/>
              <a:t>Webex</a:t>
            </a:r>
            <a:r>
              <a:rPr lang="en-US" dirty="0"/>
              <a:t> only supports HTTPS for transport.</a:t>
            </a:r>
          </a:p>
          <a:p>
            <a:pPr marL="628650" lvl="1" indent="-171450">
              <a:buFont typeface="Arial" panose="020B0604020202020204" pitchFamily="34" charset="0"/>
              <a:buChar char="•"/>
            </a:pPr>
            <a:r>
              <a:rPr lang="en-US" dirty="0" err="1"/>
              <a:t>Webex</a:t>
            </a:r>
            <a:r>
              <a:rPr lang="en-US" dirty="0"/>
              <a:t> supports GET, POST, PUT, and DELETE operations.</a:t>
            </a:r>
          </a:p>
          <a:p>
            <a:pPr marL="628650" lvl="1" indent="-171450">
              <a:buFont typeface="Arial" panose="020B0604020202020204" pitchFamily="34" charset="0"/>
              <a:buChar char="•"/>
            </a:pPr>
            <a:r>
              <a:rPr lang="en-US" dirty="0" err="1"/>
              <a:t>Webex</a:t>
            </a:r>
            <a:r>
              <a:rPr lang="en-US" dirty="0"/>
              <a:t> primarily uses JSON although it can accept URL-encoded form data, typically for posting files within the messaging component.</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102</a:t>
            </a:fld>
            <a:endParaRPr lang="en-US"/>
          </a:p>
        </p:txBody>
      </p:sp>
    </p:spTree>
    <p:extLst>
      <p:ext uri="{BB962C8B-B14F-4D97-AF65-F5344CB8AC3E}">
        <p14:creationId xmlns:p14="http://schemas.microsoft.com/office/powerpoint/2010/main" val="209100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Authentication to </a:t>
            </a:r>
            <a:r>
              <a:rPr lang="en-US" dirty="0" err="1"/>
              <a:t>Webex</a:t>
            </a:r>
            <a:r>
              <a:rPr lang="en-US" dirty="0"/>
              <a:t> is somewhat similar to Meraki in that we do not need to provide credentials and receive a session token before we can start interacting with the API.</a:t>
            </a:r>
          </a:p>
          <a:p>
            <a:pPr marL="628650" lvl="1" indent="-171450">
              <a:buFont typeface="Arial" panose="020B0604020202020204" pitchFamily="34" charset="0"/>
              <a:buChar char="•"/>
            </a:pPr>
            <a:r>
              <a:rPr lang="en-US" dirty="0"/>
              <a:t>This is the base URL for all </a:t>
            </a:r>
            <a:r>
              <a:rPr lang="en-US" dirty="0" err="1"/>
              <a:t>Webex</a:t>
            </a:r>
            <a:r>
              <a:rPr lang="en-US" dirty="0"/>
              <a:t> API endpoints.</a:t>
            </a:r>
          </a:p>
          <a:p>
            <a:pPr marL="171450" lvl="0" indent="-171450">
              <a:buFont typeface="Arial" panose="020B0604020202020204" pitchFamily="34" charset="0"/>
              <a:buChar char="•"/>
            </a:pPr>
            <a:r>
              <a:rPr lang="en-US" dirty="0" err="1"/>
              <a:t>Webex</a:t>
            </a:r>
            <a:r>
              <a:rPr lang="en-US" dirty="0"/>
              <a:t> authentication is different for testing and development than it is for production use cases.</a:t>
            </a:r>
          </a:p>
          <a:p>
            <a:pPr marL="171450" lvl="0" indent="-171450">
              <a:buFont typeface="Arial" panose="020B0604020202020204" pitchFamily="34" charset="0"/>
              <a:buChar char="•"/>
            </a:pPr>
            <a:r>
              <a:rPr lang="en-US" dirty="0"/>
              <a:t>For our testing, we use a personal access token (PAT) that we get by logging on to the </a:t>
            </a:r>
            <a:r>
              <a:rPr lang="en-US" dirty="0" err="1"/>
              <a:t>Webex</a:t>
            </a:r>
            <a:r>
              <a:rPr lang="en-US" dirty="0"/>
              <a:t> developer platform (https://</a:t>
            </a:r>
            <a:r>
              <a:rPr lang="en-US" dirty="0" err="1"/>
              <a:t>developer.webex.com</a:t>
            </a:r>
            <a:r>
              <a:rPr lang="en-US" dirty="0"/>
              <a:t>).</a:t>
            </a:r>
          </a:p>
          <a:p>
            <a:pPr marL="628650" lvl="1" indent="-171450">
              <a:buFont typeface="Arial" panose="020B0604020202020204" pitchFamily="34" charset="0"/>
              <a:buChar char="•"/>
            </a:pPr>
            <a:r>
              <a:rPr lang="en-US" dirty="0"/>
              <a:t>You do this with your own </a:t>
            </a:r>
            <a:r>
              <a:rPr lang="en-US" dirty="0" err="1"/>
              <a:t>Webex</a:t>
            </a:r>
            <a:r>
              <a:rPr lang="en-US" dirty="0"/>
              <a:t> account and the token is good for 12 hours from the first use.</a:t>
            </a:r>
          </a:p>
          <a:p>
            <a:pPr marL="171450" lvl="0" indent="-171450">
              <a:buFont typeface="Arial" panose="020B0604020202020204" pitchFamily="34" charset="0"/>
              <a:buChar char="•"/>
            </a:pPr>
            <a:r>
              <a:rPr lang="en-US" dirty="0"/>
              <a:t>In production, </a:t>
            </a:r>
            <a:r>
              <a:rPr lang="en-US" dirty="0" err="1"/>
              <a:t>Webex</a:t>
            </a:r>
            <a:r>
              <a:rPr lang="en-US" dirty="0"/>
              <a:t> uses a much more secure and scalable OAuth token mechanism.</a:t>
            </a:r>
          </a:p>
          <a:p>
            <a:pPr marL="171450" lvl="0" indent="-171450">
              <a:buFont typeface="Arial" panose="020B0604020202020204" pitchFamily="34" charset="0"/>
              <a:buChar char="•"/>
            </a:pPr>
            <a:r>
              <a:rPr lang="en-US" dirty="0" err="1"/>
              <a:t>Webex</a:t>
            </a:r>
            <a:r>
              <a:rPr lang="en-US" dirty="0"/>
              <a:t> requires that we use the </a:t>
            </a:r>
            <a:r>
              <a:rPr lang="en-US" b="1" dirty="0"/>
              <a:t>authorization</a:t>
            </a:r>
            <a:r>
              <a:rPr lang="en-US" b="0" dirty="0"/>
              <a:t> header to send our PAT.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must prefix our PAT with the word </a:t>
            </a:r>
            <a:r>
              <a:rPr lang="en-US" b="1" dirty="0"/>
              <a:t>Bearer</a:t>
            </a:r>
            <a:r>
              <a:rPr lang="en-US" b="0" dirty="0"/>
              <a:t> followed by a space.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103</a:t>
            </a:fld>
            <a:endParaRPr lang="en-US"/>
          </a:p>
        </p:txBody>
      </p:sp>
    </p:spTree>
    <p:extLst>
      <p:ext uri="{BB962C8B-B14F-4D97-AF65-F5344CB8AC3E}">
        <p14:creationId xmlns:p14="http://schemas.microsoft.com/office/powerpoint/2010/main" val="2389898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a:t>
            </a:r>
            <a:r>
              <a:rPr lang="en-US" dirty="0" err="1"/>
              <a:t>Webex</a:t>
            </a:r>
            <a:r>
              <a:rPr lang="en-US" dirty="0"/>
              <a:t> API documentation, for reference.</a:t>
            </a:r>
          </a:p>
          <a:p>
            <a:pPr marL="628650" lvl="1" indent="-171450">
              <a:buFont typeface="Arial" panose="020B0604020202020204" pitchFamily="34" charset="0"/>
              <a:buChar char="•"/>
            </a:pPr>
            <a:r>
              <a:rPr lang="en-US" dirty="0"/>
              <a:t>You can get a PAT here.</a:t>
            </a:r>
          </a:p>
          <a:p>
            <a:pPr marL="171450" indent="-171450">
              <a:buFont typeface="Arial" panose="020B0604020202020204" pitchFamily="34" charset="0"/>
              <a:buChar char="•"/>
            </a:pPr>
            <a:r>
              <a:rPr lang="en-US" dirty="0"/>
              <a:t>We don’t have any WWT platform lab resources and there isn’t a Cisco </a:t>
            </a:r>
            <a:r>
              <a:rPr lang="en-US" dirty="0" err="1"/>
              <a:t>DevNet</a:t>
            </a:r>
            <a:r>
              <a:rPr lang="en-US" dirty="0"/>
              <a:t> sandbox available.</a:t>
            </a:r>
          </a:p>
          <a:p>
            <a:pPr marL="628650" lvl="1" indent="-171450">
              <a:buFont typeface="Arial" panose="020B0604020202020204" pitchFamily="34" charset="0"/>
              <a:buChar char="•"/>
            </a:pPr>
            <a:r>
              <a:rPr lang="en-US" dirty="0"/>
              <a:t>However, we can use any </a:t>
            </a:r>
            <a:r>
              <a:rPr lang="en-US" dirty="0" err="1"/>
              <a:t>Webex</a:t>
            </a:r>
            <a:r>
              <a:rPr lang="en-US" dirty="0"/>
              <a:t> account for testing.</a:t>
            </a:r>
          </a:p>
          <a:p>
            <a:pPr marL="628650" lvl="1" indent="-171450">
              <a:buFont typeface="Arial" panose="020B0604020202020204" pitchFamily="34" charset="0"/>
              <a:buChar char="•"/>
            </a:pPr>
            <a:r>
              <a:rPr lang="en-US" dirty="0"/>
              <a:t>We also have the ability to provision trial </a:t>
            </a:r>
            <a:r>
              <a:rPr lang="en-US" dirty="0" err="1"/>
              <a:t>Webex</a:t>
            </a:r>
            <a:r>
              <a:rPr lang="en-US" dirty="0"/>
              <a:t> sites.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Webex</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104</a:t>
            </a:fld>
            <a:endParaRPr lang="en-US"/>
          </a:p>
        </p:txBody>
      </p:sp>
    </p:spTree>
    <p:extLst>
      <p:ext uri="{BB962C8B-B14F-4D97-AF65-F5344CB8AC3E}">
        <p14:creationId xmlns:p14="http://schemas.microsoft.com/office/powerpoint/2010/main" val="1901959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cURL request, start by creating an environment variable for your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save a lot of typing and or copy and paste.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create a GET request to the API endpoint which will give us a list of our </a:t>
            </a:r>
            <a:r>
              <a:rPr lang="en-US" dirty="0" err="1"/>
              <a:t>Webex</a:t>
            </a:r>
            <a:r>
              <a:rPr lang="en-US"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i</a:t>
            </a:r>
            <a:r>
              <a:rPr lang="en-US" dirty="0"/>
              <a:t> option lets us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-H option to set the </a:t>
            </a:r>
            <a:r>
              <a:rPr lang="en-US" b="1" dirty="0"/>
              <a:t>authorization</a:t>
            </a:r>
            <a:r>
              <a:rPr lang="en-US" b="0" dirty="0"/>
              <a:t> header in the format required by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these commands.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105</a:t>
            </a:fld>
            <a:endParaRPr lang="en-US"/>
          </a:p>
        </p:txBody>
      </p:sp>
    </p:spTree>
    <p:extLst>
      <p:ext uri="{BB962C8B-B14F-4D97-AF65-F5344CB8AC3E}">
        <p14:creationId xmlns:p14="http://schemas.microsoft.com/office/powerpoint/2010/main" val="3053832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view of our </a:t>
            </a:r>
            <a:r>
              <a:rPr lang="en-US" dirty="0" err="1"/>
              <a:t>Webex</a:t>
            </a:r>
            <a:r>
              <a:rPr lang="en-US" dirty="0"/>
              <a:t> client and see that we have two existing </a:t>
            </a:r>
            <a:r>
              <a:rPr lang="en-US" dirty="0" err="1"/>
              <a:t>Webex</a:t>
            </a:r>
            <a:r>
              <a:rPr lang="en-US" dirty="0"/>
              <a:t> rooms.</a:t>
            </a:r>
          </a:p>
          <a:p>
            <a:endParaRPr lang="en-US" dirty="0"/>
          </a:p>
          <a:p>
            <a:r>
              <a:rPr lang="en-US" dirty="0"/>
              <a:t>Next, we </a:t>
            </a:r>
            <a:r>
              <a:rPr lang="en-US" b="1" dirty="0"/>
              <a:t>cat </a:t>
            </a:r>
            <a:r>
              <a:rPr lang="en-US" b="0" dirty="0"/>
              <a:t>the script which will export our PAT to an environment variable and then run that script.</a:t>
            </a:r>
          </a:p>
          <a:p>
            <a:endParaRPr lang="en-US" b="0" dirty="0"/>
          </a:p>
          <a:p>
            <a:r>
              <a:rPr lang="en-US" b="0" dirty="0"/>
              <a:t>Now we send the GET request to </a:t>
            </a:r>
            <a:r>
              <a:rPr lang="en-US" b="0" dirty="0" err="1"/>
              <a:t>Webex</a:t>
            </a:r>
            <a:r>
              <a:rPr lang="en-US" b="0" dirty="0"/>
              <a:t> and see a 200 OK followed by a response that lists our two room and their properties.</a:t>
            </a:r>
          </a:p>
        </p:txBody>
      </p:sp>
      <p:sp>
        <p:nvSpPr>
          <p:cNvPr id="4" name="Slide Number Placeholder 3"/>
          <p:cNvSpPr>
            <a:spLocks noGrp="1"/>
          </p:cNvSpPr>
          <p:nvPr>
            <p:ph type="sldNum" sz="quarter" idx="5"/>
          </p:nvPr>
        </p:nvSpPr>
        <p:spPr/>
        <p:txBody>
          <a:bodyPr/>
          <a:lstStyle/>
          <a:p>
            <a:fld id="{020CF8D1-BA82-5045-ACF9-1AA42AD6A519}" type="slidenum">
              <a:rPr lang="en-US" smtClean="0"/>
              <a:t>106</a:t>
            </a:fld>
            <a:endParaRPr lang="en-US"/>
          </a:p>
        </p:txBody>
      </p:sp>
    </p:spTree>
    <p:extLst>
      <p:ext uri="{BB962C8B-B14F-4D97-AF65-F5344CB8AC3E}">
        <p14:creationId xmlns:p14="http://schemas.microsoft.com/office/powerpoint/2010/main" val="40040535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Webex</a:t>
            </a:r>
            <a:r>
              <a:rPr lang="en-US" dirty="0"/>
              <a:t>, unlike all of our previous platform examples, will let us write data so we get to have some real API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cURL to create a new </a:t>
            </a:r>
            <a:r>
              <a:rPr lang="en-US" dirty="0" err="1"/>
              <a:t>Webex</a:t>
            </a:r>
            <a:r>
              <a:rPr lang="en-US" dirty="0"/>
              <a:t>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-X to specify a POST request and use the same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tell </a:t>
            </a:r>
            <a:r>
              <a:rPr lang="en-US" dirty="0" err="1"/>
              <a:t>Webex</a:t>
            </a:r>
            <a:r>
              <a:rPr lang="en-US" dirty="0"/>
              <a:t> that our content is in JSON format and send our PAT with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-H option to create those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use the --data-raw option to send </a:t>
            </a:r>
            <a:r>
              <a:rPr lang="en-US" dirty="0" err="1"/>
              <a:t>Webex</a:t>
            </a:r>
            <a:r>
              <a:rPr lang="en-US" dirty="0"/>
              <a:t> a title for a new room.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That’s all </a:t>
            </a:r>
            <a:r>
              <a:rPr lang="en-US" dirty="0" err="1"/>
              <a:t>Webex</a:t>
            </a:r>
            <a:r>
              <a:rPr lang="en-US" dirty="0"/>
              <a:t> requires to get the job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Webex</a:t>
            </a:r>
            <a:r>
              <a:rPr lang="en-US" dirty="0"/>
              <a:t> will send us a JSON-formatted response with details about the new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107</a:t>
            </a:fld>
            <a:endParaRPr lang="en-US"/>
          </a:p>
        </p:txBody>
      </p:sp>
    </p:spTree>
    <p:extLst>
      <p:ext uri="{BB962C8B-B14F-4D97-AF65-F5344CB8AC3E}">
        <p14:creationId xmlns:p14="http://schemas.microsoft.com/office/powerpoint/2010/main" val="2955909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start off by checking to see that we still only have two rooms.</a:t>
            </a:r>
          </a:p>
          <a:p>
            <a:endParaRPr lang="en-US" b="0" dirty="0"/>
          </a:p>
          <a:p>
            <a:r>
              <a:rPr lang="en-US" b="0" dirty="0"/>
              <a:t>Next, we send our cURL request and see that </a:t>
            </a:r>
            <a:r>
              <a:rPr lang="en-US" b="0" dirty="0" err="1"/>
              <a:t>Webex</a:t>
            </a:r>
            <a:r>
              <a:rPr lang="en-US" b="0" dirty="0"/>
              <a:t> sends us details about the room we just create.</a:t>
            </a:r>
          </a:p>
          <a:p>
            <a:endParaRPr lang="en-US" b="0" dirty="0"/>
          </a:p>
          <a:p>
            <a:r>
              <a:rPr lang="en-US" b="0" dirty="0"/>
              <a:t>When we switch back to </a:t>
            </a:r>
            <a:r>
              <a:rPr lang="en-US" b="0" dirty="0" err="1"/>
              <a:t>Webex</a:t>
            </a:r>
            <a:r>
              <a:rPr lang="en-US" b="0" dirty="0"/>
              <a:t>, we see our new Room.</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this plus just a bit more with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108</a:t>
            </a:fld>
            <a:endParaRPr lang="en-US"/>
          </a:p>
        </p:txBody>
      </p:sp>
    </p:spTree>
    <p:extLst>
      <p:ext uri="{BB962C8B-B14F-4D97-AF65-F5344CB8AC3E}">
        <p14:creationId xmlns:p14="http://schemas.microsoft.com/office/powerpoint/2010/main" val="3829350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with cURL, we will start by getting a list of rooms using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course, we have to import Requests and we also import OS so we can access our PAT environment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set a </a:t>
            </a:r>
            <a:r>
              <a:rPr lang="en-US" b="1" dirty="0"/>
              <a:t>token</a:t>
            </a:r>
            <a:r>
              <a:rPr lang="en-US" b="0" dirty="0"/>
              <a:t> string variable to the value of our PAT.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then create a </a:t>
            </a:r>
            <a:r>
              <a:rPr lang="en-US" b="1" dirty="0"/>
              <a:t>headers</a:t>
            </a:r>
            <a:r>
              <a:rPr lang="en-US" b="0" dirty="0"/>
              <a:t> dictionary variable which contains keys and values both for </a:t>
            </a:r>
            <a:r>
              <a:rPr lang="en-US" b="1" dirty="0"/>
              <a:t>content-type</a:t>
            </a:r>
            <a:r>
              <a:rPr lang="en-US" b="0" dirty="0"/>
              <a:t> and 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follow that up by creating a </a:t>
            </a:r>
            <a:r>
              <a:rPr lang="en-US" b="1" dirty="0" err="1"/>
              <a:t>get_url</a:t>
            </a:r>
            <a:r>
              <a:rPr lang="en-US" b="0" dirty="0"/>
              <a:t> variable set to the </a:t>
            </a:r>
            <a:r>
              <a:rPr lang="en-US" b="0" dirty="0" err="1"/>
              <a:t>Webex</a:t>
            </a:r>
            <a:r>
              <a:rPr lang="en-US" b="0" dirty="0"/>
              <a:t> rooms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our request with both our URL and headers variables as arguments.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goes into a variable named </a:t>
            </a:r>
            <a:r>
              <a:rPr lang="en-US" b="1" dirty="0" err="1"/>
              <a:t>get_response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pretty print a JSON-formatted list of all our </a:t>
            </a:r>
            <a:r>
              <a:rPr lang="en-US" b="0" dirty="0" err="1"/>
              <a:t>Webex</a:t>
            </a:r>
            <a:r>
              <a:rPr lang="en-US" b="0" dirty="0"/>
              <a:t> rooms.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pretty print the first room in the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Webex</a:t>
            </a:r>
            <a:r>
              <a:rPr lang="en-US" b="0" dirty="0"/>
              <a:t> returns data within an </a:t>
            </a:r>
            <a:r>
              <a:rPr lang="en-US" b="1" dirty="0"/>
              <a:t>items</a:t>
            </a:r>
            <a:r>
              <a:rPr lang="en-US" b="0" dirty="0"/>
              <a:t> dictionary object with each room, message, etc. as an item in a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get the </a:t>
            </a:r>
            <a:r>
              <a:rPr lang="en-US" b="1" dirty="0"/>
              <a:t>0</a:t>
            </a:r>
            <a:r>
              <a:rPr lang="en-US" b="0" dirty="0"/>
              <a:t> index of the list to display the first room in the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109</a:t>
            </a:fld>
            <a:endParaRPr lang="en-US"/>
          </a:p>
        </p:txBody>
      </p:sp>
    </p:spTree>
    <p:extLst>
      <p:ext uri="{BB962C8B-B14F-4D97-AF65-F5344CB8AC3E}">
        <p14:creationId xmlns:p14="http://schemas.microsoft.com/office/powerpoint/2010/main" val="7016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easily the busiest slide in the entire presentation so consider it a reference that we will go through quickly for now.</a:t>
            </a:r>
          </a:p>
          <a:p>
            <a:pPr marL="171450" indent="-171450">
              <a:buFont typeface="Arial" panose="020B0604020202020204" pitchFamily="34" charset="0"/>
              <a:buChar char="•"/>
            </a:pPr>
            <a:r>
              <a:rPr lang="en-US" b="0" i="0" u="none" dirty="0"/>
              <a:t>You will see many examples of these common cURL options in action.</a:t>
            </a:r>
          </a:p>
          <a:p>
            <a:pPr marL="171450" indent="-171450">
              <a:buFont typeface="Arial" panose="020B0604020202020204" pitchFamily="34" charset="0"/>
              <a:buChar char="•"/>
            </a:pPr>
            <a:r>
              <a:rPr lang="en-US" b="0" i="0" u="none" dirty="0"/>
              <a:t>The -X or --request options specify the HTTP method (GET, POST, PUT, or DELETE).</a:t>
            </a:r>
          </a:p>
          <a:p>
            <a:pPr marL="628650" lvl="1" indent="-171450">
              <a:buFont typeface="Arial" panose="020B0604020202020204" pitchFamily="34" charset="0"/>
              <a:buChar char="•"/>
            </a:pPr>
            <a:r>
              <a:rPr lang="en-US" b="0" i="0" u="none" dirty="0"/>
              <a:t>If you omit this option, cURL uses the GET method.</a:t>
            </a:r>
          </a:p>
          <a:p>
            <a:pPr marL="171450" indent="-171450">
              <a:buFont typeface="Arial" panose="020B0604020202020204" pitchFamily="34" charset="0"/>
              <a:buChar char="•"/>
            </a:pPr>
            <a:r>
              <a:rPr lang="en-US" b="0" i="0" u="none" dirty="0"/>
              <a:t>The --</a:t>
            </a:r>
            <a:r>
              <a:rPr lang="en-US" b="0" i="0" u="none" dirty="0" err="1"/>
              <a:t>url</a:t>
            </a:r>
            <a:r>
              <a:rPr lang="en-US" b="0" i="0" u="none" dirty="0"/>
              <a:t> &lt;</a:t>
            </a:r>
            <a:r>
              <a:rPr lang="en-US" b="0" i="0" u="none" dirty="0" err="1"/>
              <a:t>url</a:t>
            </a:r>
            <a:r>
              <a:rPr lang="en-US" b="0" i="0" u="none" dirty="0"/>
              <a:t>&gt; option specifies the request URL.</a:t>
            </a:r>
          </a:p>
          <a:p>
            <a:pPr marL="628650" lvl="1" indent="-171450">
              <a:buFont typeface="Arial" panose="020B0604020202020204" pitchFamily="34" charset="0"/>
              <a:buChar char="•"/>
            </a:pPr>
            <a:r>
              <a:rPr lang="en-US" b="0" i="0" u="none" dirty="0"/>
              <a:t>This option isn’t required but we will use it to keep our scripts looking clean.</a:t>
            </a:r>
          </a:p>
          <a:p>
            <a:pPr marL="171450" indent="-171450">
              <a:buFont typeface="Arial" panose="020B0604020202020204" pitchFamily="34" charset="0"/>
              <a:buChar char="•"/>
            </a:pPr>
            <a:r>
              <a:rPr lang="en-US" b="0" i="0" u="none" dirty="0"/>
              <a:t>The -H or --header option specifies HTTP client headers that we send to the remote host.</a:t>
            </a:r>
          </a:p>
          <a:p>
            <a:pPr marL="628650" lvl="1" indent="-171450">
              <a:buFont typeface="Arial" panose="020B0604020202020204" pitchFamily="34" charset="0"/>
              <a:buChar char="•"/>
            </a:pPr>
            <a:r>
              <a:rPr lang="en-US" b="0" i="0" u="none" dirty="0"/>
              <a:t>This can specify things like the content type we both send and accept in our response, authentication information, and much more.</a:t>
            </a:r>
          </a:p>
          <a:p>
            <a:pPr marL="171450" indent="-171450">
              <a:buFont typeface="Arial" panose="020B0604020202020204" pitchFamily="34" charset="0"/>
              <a:buChar char="•"/>
            </a:pPr>
            <a:r>
              <a:rPr lang="en-US" b="0" i="0" u="none" dirty="0"/>
              <a:t>The -c or --cookie-jar option write session cookies to a file.</a:t>
            </a:r>
          </a:p>
          <a:p>
            <a:pPr marL="628650" lvl="1" indent="-171450">
              <a:buFont typeface="Arial" panose="020B0604020202020204" pitchFamily="34" charset="0"/>
              <a:buChar char="•"/>
            </a:pPr>
            <a:r>
              <a:rPr lang="en-US" b="0" i="0" u="none" dirty="0"/>
              <a:t>This allows us to store and recall things like session tokens that some systems use for authentication.</a:t>
            </a:r>
          </a:p>
          <a:p>
            <a:pPr marL="171450" indent="-171450">
              <a:buFont typeface="Arial" panose="020B0604020202020204" pitchFamily="34" charset="0"/>
              <a:buChar char="•"/>
            </a:pPr>
            <a:r>
              <a:rPr lang="en-US" b="0" i="0" u="none" dirty="0"/>
              <a:t>The -b or --cookie option recalls the session cookies stored in our cookie file.</a:t>
            </a:r>
          </a:p>
          <a:p>
            <a:pPr marL="171450" indent="-171450">
              <a:buFont typeface="Arial" panose="020B0604020202020204" pitchFamily="34" charset="0"/>
              <a:buChar char="•"/>
            </a:pPr>
            <a:r>
              <a:rPr lang="en-US" b="0" i="0" u="none" dirty="0"/>
              <a:t>The -d or --data, --data-raw, and --data-</a:t>
            </a:r>
            <a:r>
              <a:rPr lang="en-US" b="0" i="0" u="none" dirty="0" err="1"/>
              <a:t>urlencode</a:t>
            </a:r>
            <a:r>
              <a:rPr lang="en-US" b="0" i="0" u="none" dirty="0"/>
              <a:t> options allow us to specify a payload in the HTTP body of a request.</a:t>
            </a:r>
          </a:p>
          <a:p>
            <a:pPr marL="628650" lvl="1" indent="-171450">
              <a:buFont typeface="Arial" panose="020B0604020202020204" pitchFamily="34" charset="0"/>
              <a:buChar char="•"/>
            </a:pPr>
            <a:r>
              <a:rPr lang="en-US" b="0" i="0" u="none" dirty="0"/>
              <a:t>By default, this is form-encoded data and it can contain authentication information or other data that we want to send to a server.</a:t>
            </a:r>
          </a:p>
          <a:p>
            <a:pPr marL="171450" indent="-171450">
              <a:buFont typeface="Arial" panose="020B0604020202020204" pitchFamily="34" charset="0"/>
              <a:buChar char="•"/>
            </a:pPr>
            <a:r>
              <a:rPr lang="en-US" b="0" i="0" u="none" dirty="0"/>
              <a:t>The -</a:t>
            </a:r>
            <a:r>
              <a:rPr lang="en-US" b="0" i="0" u="none" dirty="0" err="1"/>
              <a:t>i</a:t>
            </a:r>
            <a:r>
              <a:rPr lang="en-US" b="0" i="0" u="none" dirty="0"/>
              <a:t> or --include option tells cURL to show us the HTTP headers sent in response to our request, from the server.</a:t>
            </a:r>
          </a:p>
          <a:p>
            <a:pPr marL="628650" lvl="1" indent="-171450">
              <a:buFont typeface="Arial" panose="020B0604020202020204" pitchFamily="34" charset="0"/>
              <a:buChar char="•"/>
            </a:pPr>
            <a:r>
              <a:rPr lang="en-US" b="0" i="0" u="none" dirty="0"/>
              <a:t>This is a one of the most commonly-used command options because we can see important details about how the server responds to a request.</a:t>
            </a:r>
          </a:p>
          <a:p>
            <a:pPr marL="171450" indent="-171450">
              <a:buFont typeface="Arial" panose="020B0604020202020204" pitchFamily="34" charset="0"/>
              <a:buChar char="•"/>
            </a:pPr>
            <a:r>
              <a:rPr lang="en-US" b="0" i="0" u="none" dirty="0"/>
              <a:t>The -I or --head option, that’s a capital I (like “India) tells </a:t>
            </a:r>
            <a:r>
              <a:rPr lang="en-US" b="0" i="0" u="none" dirty="0" err="1"/>
              <a:t>cURL</a:t>
            </a:r>
            <a:r>
              <a:rPr lang="en-US" b="0" i="0" u="none" dirty="0"/>
              <a:t> to ONLY display the HTTP headers in the response from the server.</a:t>
            </a:r>
          </a:p>
          <a:p>
            <a:pPr marL="628650" lvl="1" indent="-171450">
              <a:buFont typeface="Arial" panose="020B0604020202020204" pitchFamily="34" charset="0"/>
              <a:buChar char="•"/>
            </a:pPr>
            <a:r>
              <a:rPr lang="en-US" b="0" i="0" u="none" dirty="0"/>
              <a:t>With this option, we won’t see the response body at all.</a:t>
            </a:r>
          </a:p>
          <a:p>
            <a:pPr marL="171450" indent="-171450">
              <a:buFont typeface="Arial" panose="020B0604020202020204" pitchFamily="34" charset="0"/>
              <a:buChar char="•"/>
            </a:pPr>
            <a:r>
              <a:rPr lang="en-US" b="0" i="0" u="none" dirty="0"/>
              <a:t>The -k or --insecure option tells cURL to ignore self-signed certificate errors.</a:t>
            </a:r>
          </a:p>
          <a:p>
            <a:pPr marL="628650" lvl="1" indent="-171450">
              <a:buFont typeface="Arial" panose="020B0604020202020204" pitchFamily="34" charset="0"/>
              <a:buChar char="•"/>
            </a:pPr>
            <a:r>
              <a:rPr lang="en-US" b="0" i="0" u="none" dirty="0"/>
              <a:t>This is handy for lab environments.</a:t>
            </a:r>
          </a:p>
          <a:p>
            <a:pPr marL="628650" lvl="1" indent="-171450">
              <a:buFont typeface="Arial" panose="020B0604020202020204" pitchFamily="34" charset="0"/>
              <a:buChar char="•"/>
            </a:pPr>
            <a:r>
              <a:rPr lang="en-US" b="0" i="0" u="none" dirty="0"/>
              <a:t>cURL, without this option, will throw an error when it can’t verify a server certificate.</a:t>
            </a:r>
          </a:p>
          <a:p>
            <a:pPr marL="171450" indent="-171450">
              <a:buFont typeface="Arial" panose="020B0604020202020204" pitchFamily="34" charset="0"/>
              <a:buChar char="•"/>
            </a:pPr>
            <a:r>
              <a:rPr lang="en-US" b="0" i="0" u="none" dirty="0"/>
              <a:t>The -L or --location tells cURL to follow any HTTP 3XX redirects in a server response.</a:t>
            </a:r>
          </a:p>
          <a:p>
            <a:pPr marL="628650" lvl="1" indent="-171450">
              <a:buFont typeface="Arial" panose="020B0604020202020204" pitchFamily="34" charset="0"/>
              <a:buChar char="•"/>
            </a:pPr>
            <a:r>
              <a:rPr lang="en-US" b="0" i="0" u="none" dirty="0"/>
              <a:t>Without this option, cURL will stop processing a request if it receives a 3XX server response.</a:t>
            </a:r>
          </a:p>
          <a:p>
            <a:pPr marL="171450" indent="-171450">
              <a:buFont typeface="Arial" panose="020B0604020202020204" pitchFamily="34" charset="0"/>
              <a:buChar char="•"/>
            </a:pPr>
            <a:r>
              <a:rPr lang="en-US" b="0" i="0" u="none" dirty="0"/>
              <a:t>The -o or --output option write the response text to a file instead of the terminal window.</a:t>
            </a:r>
          </a:p>
          <a:p>
            <a:pPr marL="628650" lvl="1" indent="-171450">
              <a:buFont typeface="Arial" panose="020B0604020202020204" pitchFamily="34" charset="0"/>
              <a:buChar char="•"/>
            </a:pPr>
            <a:r>
              <a:rPr lang="en-US" b="0" i="0" u="none" dirty="0"/>
              <a:t>This can, of course, be a much better way to handle a large response than allowing cURL to dump output to the terminal.</a:t>
            </a:r>
          </a:p>
          <a:p>
            <a:pPr marL="171450" indent="-171450">
              <a:buFont typeface="Arial" panose="020B0604020202020204" pitchFamily="34" charset="0"/>
              <a:buChar char="•"/>
            </a:pPr>
            <a:r>
              <a:rPr lang="en-US" b="0" i="0" u="none" dirty="0"/>
              <a:t>The -u or --user option is how we send a username &amp; password for HTTP Basic Authentication.</a:t>
            </a:r>
          </a:p>
          <a:p>
            <a:pPr marL="171450" indent="-171450">
              <a:buFont typeface="Arial" panose="020B0604020202020204" pitchFamily="34" charset="0"/>
              <a:buChar char="•"/>
            </a:pPr>
            <a:r>
              <a:rPr lang="en-US" b="0" i="0" u="none" dirty="0"/>
              <a:t>The -v or --verbose option is really useful for troubleshooting or debugging HTTP requests.</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That’s it for the cURL options we will use.  Let’s start doing some real stuff with cURL now.</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23981707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checking to see that we have three </a:t>
            </a:r>
            <a:r>
              <a:rPr lang="en-US" dirty="0" err="1"/>
              <a:t>Webex</a:t>
            </a:r>
            <a:r>
              <a:rPr lang="en-US" dirty="0"/>
              <a:t> rooms.</a:t>
            </a:r>
          </a:p>
          <a:p>
            <a:endParaRPr lang="en-US" dirty="0"/>
          </a:p>
          <a:p>
            <a:r>
              <a:rPr lang="en-US" dirty="0"/>
              <a:t>We then run our code and get back a bunch of data.</a:t>
            </a:r>
          </a:p>
          <a:p>
            <a:endParaRPr lang="en-US" dirty="0"/>
          </a:p>
          <a:p>
            <a:r>
              <a:rPr lang="en-US" dirty="0"/>
              <a:t>The first room in the response has the title of the room we created with cURL (</a:t>
            </a:r>
            <a:r>
              <a:rPr lang="en-US" b="1" dirty="0"/>
              <a:t>New cURL Room</a:t>
            </a:r>
            <a:r>
              <a:rPr lang="en-US" b="0" dirty="0"/>
              <a:t>).</a:t>
            </a:r>
          </a:p>
          <a:p>
            <a:endParaRPr lang="en-US" b="0" dirty="0"/>
          </a:p>
          <a:p>
            <a:r>
              <a:rPr lang="en-US" b="0" dirty="0"/>
              <a:t>We also see the full response which includes all three rooms.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110</a:t>
            </a:fld>
            <a:endParaRPr lang="en-US"/>
          </a:p>
        </p:txBody>
      </p:sp>
    </p:spTree>
    <p:extLst>
      <p:ext uri="{BB962C8B-B14F-4D97-AF65-F5344CB8AC3E}">
        <p14:creationId xmlns:p14="http://schemas.microsoft.com/office/powerpoint/2010/main" val="3339069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create a new room, we setup a </a:t>
            </a:r>
            <a:r>
              <a:rPr lang="en-US" b="1" dirty="0" err="1"/>
              <a:t>new_room</a:t>
            </a:r>
            <a:r>
              <a:rPr lang="en-US" b="0" dirty="0"/>
              <a:t> dictionary variable with the title set to “New Python Room.”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a </a:t>
            </a:r>
            <a:r>
              <a:rPr lang="en-US" b="1" dirty="0" err="1"/>
              <a:t>post_url</a:t>
            </a:r>
            <a:r>
              <a:rPr lang="en-US" b="1" dirty="0"/>
              <a:t> </a:t>
            </a:r>
            <a:r>
              <a:rPr lang="en-US" b="0" dirty="0"/>
              <a:t>string variable to the </a:t>
            </a:r>
            <a:r>
              <a:rPr lang="en-US" b="0" dirty="0" err="1"/>
              <a:t>Webex</a:t>
            </a:r>
            <a:r>
              <a:rPr lang="en-US" b="0" dirty="0"/>
              <a:t> rooms endpoint.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that, we send a POST request to </a:t>
            </a:r>
            <a:r>
              <a:rPr lang="en-US" b="0" dirty="0" err="1"/>
              <a:t>Webex</a:t>
            </a:r>
            <a:r>
              <a:rPr lang="en-US" b="0" dirty="0"/>
              <a:t>, reusing our existing </a:t>
            </a:r>
            <a:r>
              <a:rPr lang="en-US" b="1" dirty="0"/>
              <a:t>headers </a:t>
            </a:r>
            <a:r>
              <a:rPr lang="en-US" b="0" dirty="0"/>
              <a:t>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adding the </a:t>
            </a:r>
            <a:r>
              <a:rPr lang="en-US" b="1" dirty="0"/>
              <a:t>json</a:t>
            </a:r>
            <a:r>
              <a:rPr lang="en-US" b="0" dirty="0"/>
              <a:t> keyword argument with our </a:t>
            </a:r>
            <a:r>
              <a:rPr lang="en-US" b="1" dirty="0" err="1"/>
              <a:t>new_room</a:t>
            </a:r>
            <a:r>
              <a:rPr lang="en-US" b="0" dirty="0"/>
              <a:t> variable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response code, reason, and pretty print the JSON-formatted response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111</a:t>
            </a:fld>
            <a:endParaRPr lang="en-US"/>
          </a:p>
        </p:txBody>
      </p:sp>
    </p:spTree>
    <p:extLst>
      <p:ext uri="{BB962C8B-B14F-4D97-AF65-F5344CB8AC3E}">
        <p14:creationId xmlns:p14="http://schemas.microsoft.com/office/powerpoint/2010/main" val="4008804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more check to see that we still have three rooms, before we run our 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we do run the code, we see a 200 OK response followed by new room details.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switch back to </a:t>
            </a:r>
            <a:r>
              <a:rPr lang="en-US" dirty="0" err="1"/>
              <a:t>Webex</a:t>
            </a:r>
            <a:r>
              <a:rPr lang="en-US" dirty="0"/>
              <a:t>, see the room we just created.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how there are no messages in this room.  Let’s fix that right now!</a:t>
            </a:r>
          </a:p>
        </p:txBody>
      </p:sp>
      <p:sp>
        <p:nvSpPr>
          <p:cNvPr id="4" name="Slide Number Placeholder 3"/>
          <p:cNvSpPr>
            <a:spLocks noGrp="1"/>
          </p:cNvSpPr>
          <p:nvPr>
            <p:ph type="sldNum" sz="quarter" idx="5"/>
          </p:nvPr>
        </p:nvSpPr>
        <p:spPr/>
        <p:txBody>
          <a:bodyPr/>
          <a:lstStyle/>
          <a:p>
            <a:fld id="{020CF8D1-BA82-5045-ACF9-1AA42AD6A519}" type="slidenum">
              <a:rPr lang="en-US" smtClean="0"/>
              <a:t>112</a:t>
            </a:fld>
            <a:endParaRPr lang="en-US"/>
          </a:p>
        </p:txBody>
      </p:sp>
    </p:spTree>
    <p:extLst>
      <p:ext uri="{BB962C8B-B14F-4D97-AF65-F5344CB8AC3E}">
        <p14:creationId xmlns:p14="http://schemas.microsoft.com/office/powerpoint/2010/main" val="362829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likely we would post some sort of welcome message if we create a new room with automation and here’s how we can make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set a </a:t>
            </a:r>
            <a:r>
              <a:rPr lang="en-US" b="1" dirty="0" err="1"/>
              <a:t>new_msg</a:t>
            </a:r>
            <a:r>
              <a:rPr lang="en-US" b="0" dirty="0"/>
              <a:t> dictionary variable and include keys and values for the ID of the room we will post to plus the message itself.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that we get the room ID from our existing </a:t>
            </a:r>
            <a:r>
              <a:rPr lang="en-US" b="1" dirty="0" err="1"/>
              <a:t>post_response</a:t>
            </a:r>
            <a:r>
              <a:rPr lang="en-US" b="0" dirty="0"/>
              <a:t> variable, using the </a:t>
            </a:r>
            <a:r>
              <a:rPr lang="en-US" b="1" dirty="0"/>
              <a:t>id</a:t>
            </a:r>
            <a:r>
              <a:rPr lang="en-US" b="0" dirty="0"/>
              <a:t> key that </a:t>
            </a:r>
            <a:r>
              <a:rPr lang="en-US" b="0" dirty="0" err="1"/>
              <a:t>Webex</a:t>
            </a:r>
            <a:r>
              <a:rPr lang="en-US" b="0" dirty="0"/>
              <a:t> sent in its reply.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a:t>
            </a:r>
            <a:r>
              <a:rPr lang="en-US" b="1" dirty="0" err="1"/>
              <a:t>msg_url</a:t>
            </a:r>
            <a:r>
              <a:rPr lang="en-US" b="0" dirty="0"/>
              <a:t> string variable to the </a:t>
            </a:r>
            <a:r>
              <a:rPr lang="en-US" b="0" dirty="0" err="1"/>
              <a:t>Webex</a:t>
            </a:r>
            <a:r>
              <a:rPr lang="en-US" b="0" dirty="0"/>
              <a:t> messages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POST request including that URL, our existing </a:t>
            </a:r>
            <a:r>
              <a:rPr lang="en-US" b="1" dirty="0"/>
              <a:t>headers</a:t>
            </a:r>
            <a:r>
              <a:rPr lang="en-US" b="0" dirty="0"/>
              <a:t>, and our </a:t>
            </a:r>
            <a:r>
              <a:rPr lang="en-US" b="1" dirty="0" err="1"/>
              <a:t>new_msg</a:t>
            </a:r>
            <a:r>
              <a:rPr lang="en-US" b="0" dirty="0"/>
              <a:t> dictionary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Last, we print the status code and reason and pretty print the JSON-formatted response body from </a:t>
            </a:r>
            <a:r>
              <a:rPr lang="en-US" b="0" dirty="0" err="1"/>
              <a:t>Webex</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113</a:t>
            </a:fld>
            <a:endParaRPr lang="en-US"/>
          </a:p>
        </p:txBody>
      </p:sp>
    </p:spTree>
    <p:extLst>
      <p:ext uri="{BB962C8B-B14F-4D97-AF65-F5344CB8AC3E}">
        <p14:creationId xmlns:p14="http://schemas.microsoft.com/office/powerpoint/2010/main" val="97850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a:t>
            </a:r>
            <a:r>
              <a:rPr lang="en-US" dirty="0" err="1"/>
              <a:t>Webex</a:t>
            </a:r>
            <a:r>
              <a:rPr lang="en-US" dirty="0"/>
              <a:t> client again to see there are still no messages.</a:t>
            </a:r>
          </a:p>
          <a:p>
            <a:endParaRPr lang="en-US" dirty="0"/>
          </a:p>
          <a:p>
            <a:r>
              <a:rPr lang="en-US" dirty="0"/>
              <a:t>Then, we run our code and see both a 200 OK response plus details about the </a:t>
            </a:r>
            <a:r>
              <a:rPr lang="en-US" dirty="0" err="1"/>
              <a:t>Webex</a:t>
            </a:r>
            <a:r>
              <a:rPr lang="en-US" dirty="0"/>
              <a:t> message we just sent to our new room.</a:t>
            </a:r>
          </a:p>
          <a:p>
            <a:endParaRPr lang="en-US" dirty="0"/>
          </a:p>
          <a:p>
            <a:r>
              <a:rPr lang="en-US" dirty="0"/>
              <a:t>When we switch back to </a:t>
            </a:r>
            <a:r>
              <a:rPr lang="en-US" dirty="0" err="1"/>
              <a:t>Webex</a:t>
            </a:r>
            <a:r>
              <a:rPr lang="en-US" dirty="0"/>
              <a:t>, we see the new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wraps-up the </a:t>
            </a:r>
            <a:r>
              <a:rPr lang="en-US" dirty="0" err="1"/>
              <a:t>Webex</a:t>
            </a:r>
            <a:r>
              <a:rPr lang="en-US" dirty="0"/>
              <a:t> section.</a:t>
            </a:r>
          </a:p>
        </p:txBody>
      </p:sp>
      <p:sp>
        <p:nvSpPr>
          <p:cNvPr id="4" name="Slide Number Placeholder 3"/>
          <p:cNvSpPr>
            <a:spLocks noGrp="1"/>
          </p:cNvSpPr>
          <p:nvPr>
            <p:ph type="sldNum" sz="quarter" idx="5"/>
          </p:nvPr>
        </p:nvSpPr>
        <p:spPr/>
        <p:txBody>
          <a:bodyPr/>
          <a:lstStyle/>
          <a:p>
            <a:fld id="{020CF8D1-BA82-5045-ACF9-1AA42AD6A519}" type="slidenum">
              <a:rPr lang="en-US" smtClean="0"/>
              <a:t>114</a:t>
            </a:fld>
            <a:endParaRPr lang="en-US"/>
          </a:p>
        </p:txBody>
      </p:sp>
    </p:spTree>
    <p:extLst>
      <p:ext uri="{BB962C8B-B14F-4D97-AF65-F5344CB8AC3E}">
        <p14:creationId xmlns:p14="http://schemas.microsoft.com/office/powerpoint/2010/main" val="2892867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covered a lot today but the material that makes up this presentation comes from very few places.</a:t>
            </a:r>
          </a:p>
        </p:txBody>
      </p:sp>
      <p:sp>
        <p:nvSpPr>
          <p:cNvPr id="4" name="Slide Number Placeholder 3"/>
          <p:cNvSpPr>
            <a:spLocks noGrp="1"/>
          </p:cNvSpPr>
          <p:nvPr>
            <p:ph type="sldNum" sz="quarter" idx="5"/>
          </p:nvPr>
        </p:nvSpPr>
        <p:spPr/>
        <p:txBody>
          <a:bodyPr/>
          <a:lstStyle/>
          <a:p>
            <a:fld id="{020CF8D1-BA82-5045-ACF9-1AA42AD6A519}" type="slidenum">
              <a:rPr lang="en-US" smtClean="0"/>
              <a:t>115</a:t>
            </a:fld>
            <a:endParaRPr lang="en-US"/>
          </a:p>
        </p:txBody>
      </p:sp>
    </p:spTree>
    <p:extLst>
      <p:ext uri="{BB962C8B-B14F-4D97-AF65-F5344CB8AC3E}">
        <p14:creationId xmlns:p14="http://schemas.microsoft.com/office/powerpoint/2010/main" val="415240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platform-specific API URLs we saw earlier in the presentation, here is some content you can review if you want to get more information.</a:t>
            </a:r>
          </a:p>
          <a:p>
            <a:endParaRPr lang="en-US" dirty="0"/>
          </a:p>
          <a:p>
            <a:r>
              <a:rPr lang="en-US" dirty="0"/>
              <a:t>Thanks for your time.</a:t>
            </a:r>
          </a:p>
        </p:txBody>
      </p:sp>
      <p:sp>
        <p:nvSpPr>
          <p:cNvPr id="4" name="Slide Number Placeholder 3"/>
          <p:cNvSpPr>
            <a:spLocks noGrp="1"/>
          </p:cNvSpPr>
          <p:nvPr>
            <p:ph type="sldNum" sz="quarter" idx="5"/>
          </p:nvPr>
        </p:nvSpPr>
        <p:spPr/>
        <p:txBody>
          <a:bodyPr/>
          <a:lstStyle/>
          <a:p>
            <a:fld id="{020CF8D1-BA82-5045-ACF9-1AA42AD6A519}" type="slidenum">
              <a:rPr lang="en-US" smtClean="0"/>
              <a:t>116</a:t>
            </a:fld>
            <a:endParaRPr lang="en-US"/>
          </a:p>
        </p:txBody>
      </p:sp>
    </p:spTree>
    <p:extLst>
      <p:ext uri="{BB962C8B-B14F-4D97-AF65-F5344CB8AC3E}">
        <p14:creationId xmlns:p14="http://schemas.microsoft.com/office/powerpoint/2010/main" val="33050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For our first </a:t>
            </a:r>
            <a:r>
              <a:rPr lang="en-US" b="0" i="1" dirty="0"/>
              <a:t>real</a:t>
            </a:r>
            <a:r>
              <a:rPr lang="en-US" b="0" i="0" dirty="0"/>
              <a:t> cURL request, we will send a request to a site called </a:t>
            </a:r>
            <a:r>
              <a:rPr lang="en-US" b="1" i="0" dirty="0" err="1"/>
              <a:t>jsonplaceholder</a:t>
            </a:r>
            <a:r>
              <a:rPr lang="en-US" b="0" i="0" dirty="0"/>
              <a:t>.</a:t>
            </a:r>
          </a:p>
          <a:p>
            <a:pPr marL="628650" lvl="1" indent="-171450">
              <a:buFont typeface="Arial" panose="020B0604020202020204" pitchFamily="34" charset="0"/>
              <a:buChar char="•"/>
            </a:pPr>
            <a:r>
              <a:rPr lang="en-US" b="0" i="0" dirty="0"/>
              <a:t>This is a nice site to test REST API construction for any REST client.</a:t>
            </a:r>
          </a:p>
          <a:p>
            <a:pPr marL="628650" lvl="1" indent="-171450">
              <a:buFont typeface="Arial" panose="020B0604020202020204" pitchFamily="34" charset="0"/>
              <a:buChar char="•"/>
            </a:pPr>
            <a:r>
              <a:rPr lang="en-US" b="0" i="0" dirty="0"/>
              <a:t>You can browse directly to the site and get detailed instructions on how to get and send data to the site.</a:t>
            </a:r>
          </a:p>
          <a:p>
            <a:pPr marL="171450" lvl="0" indent="-171450">
              <a:buFont typeface="Arial" panose="020B0604020202020204" pitchFamily="34" charset="0"/>
              <a:buChar char="•"/>
            </a:pPr>
            <a:r>
              <a:rPr lang="en-US" b="0" i="0" dirty="0"/>
              <a:t>In this example we will use the -X option to specify a GET operation and the --</a:t>
            </a:r>
            <a:r>
              <a:rPr lang="en-US" b="0" i="0" dirty="0" err="1"/>
              <a:t>url</a:t>
            </a:r>
            <a:r>
              <a:rPr lang="en-US" b="0" i="0" dirty="0"/>
              <a:t> option to specify the URI.</a:t>
            </a:r>
          </a:p>
          <a:p>
            <a:pPr marL="171450" lvl="0" indent="-171450">
              <a:buFont typeface="Arial" panose="020B0604020202020204" pitchFamily="34" charset="0"/>
              <a:buChar char="•"/>
            </a:pPr>
            <a:r>
              <a:rPr lang="en-US" b="0" i="0" dirty="0"/>
              <a:t>Just to note, the backslash at the end of a terminal line indicates a line break, for a multi-line command</a:t>
            </a:r>
          </a:p>
          <a:p>
            <a:pPr marL="628650" lvl="1" indent="-171450">
              <a:buFont typeface="Arial" panose="020B0604020202020204" pitchFamily="34" charset="0"/>
              <a:buChar char="•"/>
            </a:pPr>
            <a:r>
              <a:rPr lang="en-US" b="0" i="0" dirty="0"/>
              <a:t>This can make it easier to read long commands.</a:t>
            </a:r>
          </a:p>
          <a:p>
            <a:pPr marL="171450" lvl="0" indent="-171450">
              <a:buFont typeface="Arial" panose="020B0604020202020204" pitchFamily="34" charset="0"/>
              <a:buChar char="•"/>
            </a:pPr>
            <a:r>
              <a:rPr lang="en-US" b="0" i="0" dirty="0"/>
              <a:t>Next, we use the -H option to specify a header.</a:t>
            </a:r>
          </a:p>
          <a:p>
            <a:pPr marL="628650" lvl="1" indent="-171450">
              <a:buFont typeface="Arial" panose="020B0604020202020204" pitchFamily="34" charset="0"/>
              <a:buChar char="•"/>
            </a:pPr>
            <a:r>
              <a:rPr lang="en-US" b="0" i="0" dirty="0"/>
              <a:t>The </a:t>
            </a:r>
            <a:r>
              <a:rPr lang="en-US" b="1" i="0" dirty="0"/>
              <a:t>Accept</a:t>
            </a:r>
            <a:r>
              <a:rPr lang="en-US" b="0" i="0" dirty="0"/>
              <a:t> header tells the server which format we want the response body in.</a:t>
            </a:r>
          </a:p>
          <a:p>
            <a:pPr marL="628650" lvl="1" indent="-171450">
              <a:buFont typeface="Arial" panose="020B0604020202020204" pitchFamily="34" charset="0"/>
              <a:buChar char="•"/>
            </a:pPr>
            <a:r>
              <a:rPr lang="en-US" b="0" i="0" dirty="0"/>
              <a:t>Some sites ignore this header, if they only support one format, while other sites require this header.</a:t>
            </a:r>
          </a:p>
          <a:p>
            <a:pPr marL="628650" lvl="1" indent="-171450">
              <a:buFont typeface="Arial" panose="020B0604020202020204" pitchFamily="34" charset="0"/>
              <a:buChar char="•"/>
            </a:pPr>
            <a:r>
              <a:rPr lang="en-US" b="0" i="0" dirty="0"/>
              <a:t>The -H option uses key/value pairs with the key being the name of the header.</a:t>
            </a:r>
          </a:p>
          <a:p>
            <a:pPr marL="628650" lvl="1" indent="-171450">
              <a:buFont typeface="Arial" panose="020B0604020202020204" pitchFamily="34" charset="0"/>
              <a:buChar char="•"/>
            </a:pPr>
            <a:r>
              <a:rPr lang="en-US" b="0" i="0" dirty="0"/>
              <a:t>In this case, the value we set tells the server to send us a response in a JSON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26276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responds, per our request, with a JSON-formatted body.  Now, it’s just a bunch of gibberish but that’s how this particular site works.</a:t>
            </a:r>
          </a:p>
          <a:p>
            <a:endParaRPr lang="en-US" dirty="0"/>
          </a:p>
          <a:p>
            <a:r>
              <a:rPr lang="en-US" dirty="0"/>
              <a:t>Real systems respond with actual data.  Let’s look at another example.</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395301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In this example, we use the -X option to post new data to the same test site.</a:t>
            </a:r>
          </a:p>
          <a:p>
            <a:pPr marL="171450" indent="-171450">
              <a:buFont typeface="Arial" panose="020B0604020202020204" pitchFamily="34" charset="0"/>
              <a:buChar char="•"/>
            </a:pPr>
            <a:r>
              <a:rPr lang="en-US" b="0" i="0" dirty="0"/>
              <a:t>This time, we use the </a:t>
            </a:r>
            <a:r>
              <a:rPr lang="en-US" b="1" i="0" dirty="0"/>
              <a:t>content-type</a:t>
            </a:r>
            <a:r>
              <a:rPr lang="en-US" b="0" i="0" dirty="0"/>
              <a:t> header to tell the server the format of the data we send.</a:t>
            </a:r>
          </a:p>
          <a:p>
            <a:pPr marL="628650" lvl="1" indent="-171450">
              <a:buFont typeface="Arial" panose="020B0604020202020204" pitchFamily="34" charset="0"/>
              <a:buChar char="•"/>
            </a:pPr>
            <a:r>
              <a:rPr lang="en-US" b="0" i="0" dirty="0"/>
              <a:t>Just like with the </a:t>
            </a:r>
            <a:r>
              <a:rPr lang="en-US" b="1" i="0" dirty="0"/>
              <a:t>accept </a:t>
            </a:r>
            <a:r>
              <a:rPr lang="en-US" b="0" i="0" dirty="0"/>
              <a:t>header, some servers ignore this header and some require it.</a:t>
            </a:r>
          </a:p>
          <a:p>
            <a:pPr marL="171450" lvl="0" indent="-171450">
              <a:buFont typeface="Arial" panose="020B0604020202020204" pitchFamily="34" charset="0"/>
              <a:buChar char="•"/>
            </a:pPr>
            <a:r>
              <a:rPr lang="en-US" b="0" i="0" dirty="0"/>
              <a:t>We have a combination of options in the third line:</a:t>
            </a:r>
          </a:p>
          <a:p>
            <a:pPr marL="628650" lvl="1" indent="-171450">
              <a:buFont typeface="Arial" panose="020B0604020202020204" pitchFamily="34" charset="0"/>
              <a:buChar char="•"/>
            </a:pPr>
            <a:r>
              <a:rPr lang="en-US" b="0" i="0" dirty="0"/>
              <a:t>The -</a:t>
            </a:r>
            <a:r>
              <a:rPr lang="en-US" b="0" i="0" dirty="0" err="1"/>
              <a:t>i</a:t>
            </a:r>
            <a:r>
              <a:rPr lang="en-US" b="0" i="0" dirty="0"/>
              <a:t> option tells cURL to show us the response headers</a:t>
            </a:r>
          </a:p>
          <a:p>
            <a:pPr marL="171450" lvl="0" indent="-171450">
              <a:buFont typeface="Arial" panose="020B0604020202020204" pitchFamily="34" charset="0"/>
              <a:buChar char="•"/>
            </a:pPr>
            <a:r>
              <a:rPr lang="en-US" b="0" i="0" dirty="0"/>
              <a:t>The -d option lets us specify the body or payload that we want to post to the server.</a:t>
            </a:r>
          </a:p>
          <a:p>
            <a:pPr marL="628650" lvl="1" indent="-171450">
              <a:buFont typeface="Arial" panose="020B0604020202020204" pitchFamily="34" charset="0"/>
              <a:buChar char="•"/>
            </a:pPr>
            <a:r>
              <a:rPr lang="en-US" b="0" i="0" dirty="0"/>
              <a:t>In this case, we post a simple, “Hello World” message to the server and we write the data in a JSON format.</a:t>
            </a:r>
          </a:p>
          <a:p>
            <a:pPr marL="628650" lvl="1" indent="-171450">
              <a:buFont typeface="Arial" panose="020B0604020202020204" pitchFamily="34" charset="0"/>
              <a:buChar char="•"/>
            </a:pPr>
            <a:r>
              <a:rPr lang="en-US" b="0" i="0" dirty="0"/>
              <a:t>Of note, the -d option would, by default, send this data in a form-encoded format which the server would reject so we, instead, use the </a:t>
            </a:r>
            <a:r>
              <a:rPr lang="en-US" b="1" i="0" dirty="0"/>
              <a:t>content-type</a:t>
            </a:r>
            <a:r>
              <a:rPr lang="en-US" b="0" i="0" dirty="0"/>
              <a:t> header to specify a JSON format.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83405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response output we can see the server replies with a copy of the data that we posted.  This is common although not required.</a:t>
            </a:r>
          </a:p>
          <a:p>
            <a:endParaRPr lang="en-US" dirty="0"/>
          </a:p>
          <a:p>
            <a:r>
              <a:rPr lang="en-US" dirty="0"/>
              <a:t>All of the output above the response body is the headers we asked cURL to display, with the -</a:t>
            </a:r>
            <a:r>
              <a:rPr lang="en-US" dirty="0" err="1"/>
              <a:t>i</a:t>
            </a:r>
            <a:r>
              <a:rPr lang="en-US" dirty="0"/>
              <a:t> option, and at the top of the headers we see the HTTP response code.</a:t>
            </a:r>
          </a:p>
          <a:p>
            <a:endParaRPr lang="en-US" dirty="0"/>
          </a:p>
          <a:p>
            <a:r>
              <a:rPr lang="en-US" dirty="0"/>
              <a:t>The 201 code indicates a, “Created” reason which is a common response when we write new data to a server via REST API.</a:t>
            </a:r>
          </a:p>
          <a:p>
            <a:endParaRPr lang="en-US" dirty="0"/>
          </a:p>
          <a:p>
            <a:r>
              <a:rPr lang="en-US" dirty="0"/>
              <a:t>200 OK typically follows a GET request.</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3782785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This example is pretty similar to the first GET request.</a:t>
            </a:r>
          </a:p>
          <a:p>
            <a:pPr marL="171450" indent="-171450">
              <a:buFont typeface="Arial" panose="020B0604020202020204" pitchFamily="34" charset="0"/>
              <a:buChar char="•"/>
            </a:pPr>
            <a:r>
              <a:rPr lang="en-US" b="0" i="0" dirty="0"/>
              <a:t>We use the same -X and --</a:t>
            </a:r>
            <a:r>
              <a:rPr lang="en-US" b="0" i="0" dirty="0" err="1"/>
              <a:t>url</a:t>
            </a:r>
            <a:r>
              <a:rPr lang="en-US" b="0" i="0" dirty="0"/>
              <a:t> options.</a:t>
            </a:r>
          </a:p>
          <a:p>
            <a:pPr marL="171450" indent="-171450">
              <a:buFont typeface="Arial" panose="020B0604020202020204" pitchFamily="34" charset="0"/>
              <a:buChar char="•"/>
            </a:pPr>
            <a:r>
              <a:rPr lang="en-US" b="0" i="0" dirty="0"/>
              <a:t>This time, however, we include the capital -I I (like “India”) which tells cURL to NOT display the response body; only the headers.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317766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 we don’t see the HTTP body, just the headers and, since we sent a GET request, we get the 200 response code.</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22084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 slightly more complex example, using a publicly-accessible DNA Center system, hosted by Cisco.</a:t>
            </a:r>
          </a:p>
          <a:p>
            <a:pPr marL="171450" indent="-171450">
              <a:buFont typeface="Arial" panose="020B0604020202020204" pitchFamily="34" charset="0"/>
              <a:buChar char="•"/>
            </a:pPr>
            <a:r>
              <a:rPr lang="en-US" b="0" i="0" dirty="0"/>
              <a:t>We use the -X option to specify a post request.</a:t>
            </a:r>
          </a:p>
          <a:p>
            <a:pPr marL="171450" indent="-171450">
              <a:buFont typeface="Arial" panose="020B0604020202020204" pitchFamily="34" charset="0"/>
              <a:buChar char="•"/>
            </a:pPr>
            <a:r>
              <a:rPr lang="en-US" b="0" i="0" dirty="0"/>
              <a:t>Then we use the -u option to indicate we want to send a username and password combination with HTTP Basic Authentication.</a:t>
            </a:r>
          </a:p>
          <a:p>
            <a:pPr marL="628650" lvl="1" indent="-171450">
              <a:buFont typeface="Arial" panose="020B0604020202020204" pitchFamily="34" charset="0"/>
              <a:buChar char="•"/>
            </a:pPr>
            <a:r>
              <a:rPr lang="en-US" b="0" i="0" dirty="0"/>
              <a:t>In this example, we use environment variables for the username and password but you could just as easily type the username and password here.</a:t>
            </a:r>
          </a:p>
          <a:p>
            <a:pPr marL="628650" lvl="1" indent="-171450">
              <a:buFont typeface="Arial" panose="020B0604020202020204" pitchFamily="34" charset="0"/>
              <a:buChar char="•"/>
            </a:pPr>
            <a:r>
              <a:rPr lang="en-US" b="0" i="0" dirty="0"/>
              <a:t>These two environment variables are part of your Docker container so you can use them without having to export them.</a:t>
            </a:r>
          </a:p>
          <a:p>
            <a:pPr marL="171450" lvl="0" indent="-171450">
              <a:buFont typeface="Arial" panose="020B0604020202020204" pitchFamily="34" charset="0"/>
              <a:buChar char="•"/>
            </a:pPr>
            <a:r>
              <a:rPr lang="en-US" b="0" i="0" dirty="0"/>
              <a:t>Next, we specify the -v option to tell cURL to output in a verbose format.</a:t>
            </a:r>
          </a:p>
          <a:p>
            <a:pPr marL="171450" lvl="0" indent="-171450">
              <a:buFont typeface="Arial" panose="020B0604020202020204" pitchFamily="34" charset="0"/>
              <a:buChar char="•"/>
            </a:pPr>
            <a:r>
              <a:rPr lang="en-US" b="0" i="0" dirty="0"/>
              <a:t>Lastly, with the -o option, we tell cURL to write the server response to a new file, in our home directory, named </a:t>
            </a:r>
            <a:r>
              <a:rPr lang="en-US" b="1" i="0" dirty="0" err="1"/>
              <a:t>token.txt</a:t>
            </a:r>
            <a:r>
              <a:rPr lang="en-US" b="0" i="0" dirty="0"/>
              <a:t>.</a:t>
            </a:r>
          </a:p>
          <a:p>
            <a:pPr marL="628650" lvl="1" indent="-171450">
              <a:buFont typeface="Arial" panose="020B0604020202020204" pitchFamily="34" charset="0"/>
              <a:buChar char="•"/>
            </a:pPr>
            <a:r>
              <a:rPr lang="en-US" b="0" i="0" dirty="0"/>
              <a:t>We will use the </a:t>
            </a:r>
            <a:r>
              <a:rPr lang="en-US" b="1" i="0" dirty="0"/>
              <a:t>cat</a:t>
            </a:r>
            <a:r>
              <a:rPr lang="en-US" b="0" i="0" dirty="0"/>
              <a:t> command to look at the token we get from DNAC.</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195790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verbose output moves by pretty quickly so I will pause the playback and scroll back to show you some of the contents:</a:t>
            </a:r>
          </a:p>
          <a:p>
            <a:pPr marL="628650" lvl="1" indent="-171450">
              <a:buFont typeface="Arial" panose="020B0604020202020204" pitchFamily="34" charset="0"/>
              <a:buChar char="•"/>
            </a:pPr>
            <a:r>
              <a:rPr lang="en-US" dirty="0"/>
              <a:t>We can see the TLS negotiation process</a:t>
            </a:r>
          </a:p>
          <a:p>
            <a:pPr marL="628650" lvl="1" indent="-171450">
              <a:buFont typeface="Arial" panose="020B0604020202020204" pitchFamily="34" charset="0"/>
              <a:buChar char="•"/>
            </a:pPr>
            <a:r>
              <a:rPr lang="en-US" dirty="0"/>
              <a:t>Client headers that we send to DNAC</a:t>
            </a:r>
          </a:p>
          <a:p>
            <a:pPr marL="628650" lvl="1" indent="-171450">
              <a:buFont typeface="Arial" panose="020B0604020202020204" pitchFamily="34" charset="0"/>
              <a:buChar char="•"/>
            </a:pPr>
            <a:r>
              <a:rPr lang="en-US" dirty="0"/>
              <a:t>And response headers that we receive from DNAC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don’t see the DNAC response body displayed in the terminal because we wrote it to a file.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look at that file with the </a:t>
            </a:r>
            <a:r>
              <a:rPr lang="en-US" b="1" dirty="0"/>
              <a:t>cat</a:t>
            </a:r>
            <a:r>
              <a:rPr lang="en-US" b="0" dirty="0"/>
              <a:t> command, we see that DNAC returned us an authentication token which we could use for future requests.  We will do plenty of that later in the presentation.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9592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The GitHub repo contains this presentation, with full presenter notes, all of the files you need for the hands-on tasks, a command reference, and a README file that explains how to use all of this stuff.</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make your job easier.</a:t>
            </a:r>
          </a:p>
          <a:p>
            <a:pPr marL="628650" lvl="1" indent="-171450">
              <a:buFont typeface="Arial" panose="020B0604020202020204" pitchFamily="34" charset="0"/>
              <a:buChar char="•"/>
            </a:pPr>
            <a:r>
              <a:rPr lang="en-US" dirty="0"/>
              <a:t>Now we can go through some fundamentals so we can get to doing actual </a:t>
            </a:r>
            <a:r>
              <a:rPr lang="en-US" i="1" dirty="0"/>
              <a:t>stuff</a:t>
            </a:r>
            <a:r>
              <a:rPr lang="en-US" i="0" dirty="0"/>
              <a:t> with REST APIs.</a:t>
            </a:r>
          </a:p>
          <a:p>
            <a:pPr marL="628650" lvl="1" indent="-171450">
              <a:buFont typeface="Arial" panose="020B0604020202020204" pitchFamily="34" charset="0"/>
              <a:buChar char="•"/>
            </a:pPr>
            <a:r>
              <a:rPr lang="en-US" i="0" dirty="0"/>
              <a:t>One more note, it’s important that you have basic familiarity with using a Linux shell and a Python interactive shell.</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another example request, this time using the public Meraki API:</a:t>
            </a:r>
          </a:p>
          <a:p>
            <a:pPr marL="628650" lvl="1" indent="-171450">
              <a:buFont typeface="Arial" panose="020B0604020202020204" pitchFamily="34" charset="0"/>
              <a:buChar char="•"/>
            </a:pPr>
            <a:r>
              <a:rPr lang="en-US" b="0" i="0" dirty="0"/>
              <a:t>Since this is a GET request, I omitted the -X option</a:t>
            </a:r>
          </a:p>
          <a:p>
            <a:pPr marL="171450" lvl="0" indent="-171450">
              <a:buFont typeface="Arial" panose="020B0604020202020204" pitchFamily="34" charset="0"/>
              <a:buChar char="•"/>
            </a:pPr>
            <a:r>
              <a:rPr lang="en-US" b="0" i="0" dirty="0"/>
              <a:t>We use the -H option to specify a custom header that Meraki requires for authentication (X-Cisco-Meraki-API-Key) plus an environment variable with the value of the API token.</a:t>
            </a:r>
          </a:p>
          <a:p>
            <a:pPr marL="628650" lvl="1" indent="-171450">
              <a:buFont typeface="Arial" panose="020B0604020202020204" pitchFamily="34" charset="0"/>
              <a:buChar char="•"/>
            </a:pPr>
            <a:r>
              <a:rPr lang="en-US" b="0" i="0" dirty="0"/>
              <a:t>You could also paste or type the raw token here but it’s, in my opinion, </a:t>
            </a:r>
            <a:r>
              <a:rPr lang="en-US" b="0" i="1" dirty="0"/>
              <a:t>way</a:t>
            </a:r>
            <a:r>
              <a:rPr lang="en-US" b="0" i="0" dirty="0"/>
              <a:t> too long for that.</a:t>
            </a:r>
          </a:p>
          <a:p>
            <a:pPr marL="628650" lvl="1" indent="-171450">
              <a:buFont typeface="Arial" panose="020B0604020202020204" pitchFamily="34" charset="0"/>
              <a:buChar char="•"/>
            </a:pPr>
            <a:r>
              <a:rPr lang="en-US" b="0" i="0" dirty="0"/>
              <a:t>The environment variable is already set in your Docker container</a:t>
            </a:r>
          </a:p>
          <a:p>
            <a:pPr marL="171450" lvl="0" indent="-171450">
              <a:buFont typeface="Arial" panose="020B0604020202020204" pitchFamily="34" charset="0"/>
              <a:buChar char="•"/>
            </a:pPr>
            <a:r>
              <a:rPr lang="en-US" b="0" i="0" dirty="0"/>
              <a:t>We use one more -H option to tell Meraki that we will accept their response in any available format</a:t>
            </a:r>
          </a:p>
          <a:p>
            <a:pPr marL="171450" lvl="0" indent="-171450">
              <a:buFont typeface="Arial" panose="020B0604020202020204" pitchFamily="34" charset="0"/>
              <a:buChar char="•"/>
            </a:pPr>
            <a:r>
              <a:rPr lang="en-US" b="0" i="0" dirty="0"/>
              <a:t>Lastly, we add the -</a:t>
            </a:r>
            <a:r>
              <a:rPr lang="en-US" b="0" i="0" dirty="0" err="1"/>
              <a:t>i</a:t>
            </a:r>
            <a:r>
              <a:rPr lang="en-US" b="0" i="0" dirty="0"/>
              <a:t> option so we will see the the response headers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068569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response body, we see some raw HTML output which tells us we’ve been redirected – that’s not the data we requested so, what happened?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also see a ‘302 Found’ message in the header which indicates a permanent redirection.  Why didn’t cURL follow the redirect?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cURL doesn’t follow redirects by default so let’s fix our request and try again.</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245870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Here’s our same cURL command again.</a:t>
            </a:r>
          </a:p>
          <a:p>
            <a:pPr marL="171450" indent="-171450">
              <a:buFont typeface="Arial" panose="020B0604020202020204" pitchFamily="34" charset="0"/>
              <a:buChar char="•"/>
            </a:pPr>
            <a:r>
              <a:rPr lang="en-US" b="0" i="0" dirty="0"/>
              <a:t>Adding the -L option should fix the problem.</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199965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get a lot of response body output this time.</a:t>
            </a:r>
          </a:p>
          <a:p>
            <a:endParaRPr lang="en-US" dirty="0"/>
          </a:p>
          <a:p>
            <a:r>
              <a:rPr lang="en-US" dirty="0"/>
              <a:t>When we scroll back through the recording, we see the same ‘302 Found’ response and then we see the ‘200 OK’ response.</a:t>
            </a:r>
          </a:p>
          <a:p>
            <a:endParaRPr lang="en-US" dirty="0"/>
          </a:p>
          <a:p>
            <a:r>
              <a:rPr lang="en-US" dirty="0"/>
              <a:t>(August 2020) Just an FYI, Meraki appears to have made some changes to their API which sometimes allow cURL to omit the -L option.</a:t>
            </a:r>
          </a:p>
          <a:p>
            <a:endParaRPr lang="en-US" dirty="0"/>
          </a:p>
          <a:p>
            <a:r>
              <a:rPr lang="en-US" dirty="0"/>
              <a:t>This behavior isn’t consistent so it’s safe to assume you should use the -L option with Meraki's API still.</a:t>
            </a:r>
          </a:p>
          <a:p>
            <a:endParaRPr lang="en-US" dirty="0"/>
          </a:p>
          <a:p>
            <a:r>
              <a:rPr lang="en-US" dirty="0"/>
              <a:t>That wraps up our overview of cURL.  Let’s move on to Python Requests.</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266037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create the same requests we just made in cURL, except using the Python Requests library.</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77806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the Python Requests library?  Basically, Requests is an HTTP client that we can use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we will use Requests as a way to make REST API calls using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that is very, very useful for network automation.</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Requests is a third-party module that we need to install with </a:t>
            </a:r>
            <a:r>
              <a:rPr lang="en-US" b="1" dirty="0"/>
              <a:t>pip </a:t>
            </a:r>
            <a:r>
              <a:rPr lang="en-US" b="0" dirty="0"/>
              <a:t>so</a:t>
            </a:r>
            <a:r>
              <a:rPr lang="en-US" dirty="0"/>
              <a:t> why use Requests instead of the built in Python </a:t>
            </a:r>
            <a:r>
              <a:rPr lang="en-US" b="1" dirty="0" err="1"/>
              <a:t>urllib</a:t>
            </a:r>
            <a:r>
              <a:rPr lang="en-US" b="0" dirty="0"/>
              <a:t> library?</a:t>
            </a:r>
          </a:p>
          <a:p>
            <a:pPr marL="171450" indent="-171450">
              <a:buFont typeface="Arial" panose="020B0604020202020204" pitchFamily="34" charset="0"/>
              <a:buChar char="•"/>
            </a:pPr>
            <a:r>
              <a:rPr lang="en-US" b="0" dirty="0"/>
              <a:t>The Python Software Foundation, who publishes all official Python documentation, sees Requests as a better way to make HTTP requests. </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2668302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Let’s install Python Requests in our container.</a:t>
            </a:r>
          </a:p>
          <a:p>
            <a:pPr marL="171450" indent="-171450">
              <a:buFont typeface="Arial" panose="020B0604020202020204" pitchFamily="34" charset="0"/>
              <a:buChar char="•"/>
            </a:pPr>
            <a:r>
              <a:rPr lang="en-US" b="0" i="0" dirty="0"/>
              <a:t>Bring up your Docker Container terminal</a:t>
            </a:r>
          </a:p>
          <a:p>
            <a:pPr marL="171450" indent="-171450">
              <a:buFont typeface="Arial" panose="020B0604020202020204" pitchFamily="34" charset="0"/>
              <a:buChar char="•"/>
            </a:pPr>
            <a:r>
              <a:rPr lang="en-US" b="0" i="0" dirty="0"/>
              <a:t>And enter </a:t>
            </a:r>
            <a:r>
              <a:rPr lang="en-US" b="1" i="0" dirty="0"/>
              <a:t>pip install requests</a:t>
            </a:r>
            <a:r>
              <a:rPr lang="en-US" b="0" i="0" dirty="0"/>
              <a:t> to start the installation</a:t>
            </a:r>
          </a:p>
          <a:p>
            <a:pPr marL="628650" lvl="1" indent="-171450">
              <a:buFont typeface="Arial" panose="020B0604020202020204" pitchFamily="34" charset="0"/>
              <a:buChar char="•"/>
            </a:pPr>
            <a:r>
              <a:rPr lang="en-US" b="0" i="0" dirty="0"/>
              <a:t>Afterwards, you can verify the installation with </a:t>
            </a:r>
            <a:r>
              <a:rPr lang="en-US" b="1" i="0" dirty="0"/>
              <a:t>pip show requests</a:t>
            </a:r>
            <a:endParaRPr lang="en-US" b="0"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7862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check to see if Requests is already installed.  It isn’t, in this case so we will have </a:t>
            </a:r>
            <a:r>
              <a:rPr lang="en-US" b="1" dirty="0"/>
              <a:t>pip</a:t>
            </a:r>
            <a:r>
              <a:rPr lang="en-US" b="0" dirty="0"/>
              <a:t> start the install.</a:t>
            </a:r>
          </a:p>
          <a:p>
            <a:endParaRPr lang="en-US" b="0" dirty="0"/>
          </a:p>
          <a:p>
            <a:r>
              <a:rPr lang="en-US" b="0" dirty="0"/>
              <a:t>The installation may take a few seconds to download and install.</a:t>
            </a:r>
          </a:p>
          <a:p>
            <a:endParaRPr lang="en-US" b="0" dirty="0"/>
          </a:p>
          <a:p>
            <a:r>
              <a:rPr lang="en-US" b="0" dirty="0"/>
              <a:t>Last, we will check the install again and see that we Requests is now available.  We will come back and use Requests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343547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slide is mostly a reference to understand how to construct a basic HTTP request with the Requests library in Python.</a:t>
            </a:r>
          </a:p>
          <a:p>
            <a:endParaRPr lang="en-US" b="0" i="0" dirty="0"/>
          </a:p>
          <a:p>
            <a:r>
              <a:rPr lang="en-US" b="0" i="0" dirty="0"/>
              <a:t>We won’t cover every single argument right now but we will use many of the arguments later in the presentation.</a:t>
            </a:r>
          </a:p>
          <a:p>
            <a:pPr marL="171450" indent="-171450">
              <a:buFont typeface="Arial" panose="020B0604020202020204" pitchFamily="34" charset="0"/>
              <a:buChar char="•"/>
            </a:pPr>
            <a:r>
              <a:rPr lang="en-US" b="0" i="0" dirty="0"/>
              <a:t>The basic format for a request sets a variable, in this case the variable is </a:t>
            </a:r>
            <a:r>
              <a:rPr lang="en-US" b="1" i="0" dirty="0"/>
              <a:t>response</a:t>
            </a:r>
            <a:r>
              <a:rPr lang="en-US" b="0" i="0" dirty="0"/>
              <a:t>, and then we use the syntax </a:t>
            </a:r>
            <a:r>
              <a:rPr lang="en-US" b="1" i="0" dirty="0" err="1"/>
              <a:t>requests.get</a:t>
            </a:r>
            <a:r>
              <a:rPr lang="en-US" b="0" i="0" dirty="0"/>
              <a:t>.</a:t>
            </a:r>
          </a:p>
          <a:p>
            <a:pPr marL="628650" lvl="1" indent="-171450">
              <a:buFont typeface="Arial" panose="020B0604020202020204" pitchFamily="34" charset="0"/>
              <a:buChar char="•"/>
            </a:pPr>
            <a:r>
              <a:rPr lang="en-US" b="0" i="0" dirty="0"/>
              <a:t>Just to point out, the variable name can be anything you like.</a:t>
            </a:r>
          </a:p>
          <a:p>
            <a:pPr marL="628650" lvl="1" indent="-171450">
              <a:buFont typeface="Arial" panose="020B0604020202020204" pitchFamily="34" charset="0"/>
              <a:buChar char="•"/>
            </a:pPr>
            <a:r>
              <a:rPr lang="en-US" b="0" i="0" dirty="0"/>
              <a:t>The first argument is a string of the URL we want to request.</a:t>
            </a:r>
          </a:p>
          <a:p>
            <a:pPr marL="628650" lvl="1" indent="-171450">
              <a:buFont typeface="Arial" panose="020B0604020202020204" pitchFamily="34" charset="0"/>
              <a:buChar char="•"/>
            </a:pPr>
            <a:r>
              <a:rPr lang="en-US" b="0" i="0" dirty="0"/>
              <a:t>There are several keyword argument options available that we won’t cover in detail here.</a:t>
            </a:r>
          </a:p>
          <a:p>
            <a:pPr marL="171450" lvl="0" indent="-171450">
              <a:buFont typeface="Arial" panose="020B0604020202020204" pitchFamily="34" charset="0"/>
              <a:buChar char="•"/>
            </a:pPr>
            <a:r>
              <a:rPr lang="en-US" b="0" i="0" dirty="0"/>
              <a:t>There’s an alternate form of the syntax that uses the </a:t>
            </a:r>
            <a:r>
              <a:rPr lang="en-US" b="1" i="0" dirty="0"/>
              <a:t>request</a:t>
            </a:r>
            <a:r>
              <a:rPr lang="en-US" b="0" i="0" dirty="0"/>
              <a:t> method and then the method as an argument.</a:t>
            </a:r>
          </a:p>
          <a:p>
            <a:pPr marL="628650" lvl="1" indent="-171450">
              <a:buFont typeface="Arial" panose="020B0604020202020204" pitchFamily="34" charset="0"/>
              <a:buChar char="•"/>
            </a:pPr>
            <a:r>
              <a:rPr lang="en-US" b="0" i="0" dirty="0"/>
              <a:t>This can be really useful if you write a function that let’s you set the method based on a value passed in as an argument.</a:t>
            </a:r>
          </a:p>
          <a:p>
            <a:pPr marL="171450" lvl="0" indent="-171450">
              <a:buFont typeface="Arial" panose="020B0604020202020204" pitchFamily="34" charset="0"/>
              <a:buChar char="•"/>
            </a:pPr>
            <a:r>
              <a:rPr lang="en-US" b="0" i="0" dirty="0"/>
              <a:t>The POST and PUT methods work similarly to GET except we can use keyword arguments to add a request body in either form or JSON-encoded formats.</a:t>
            </a:r>
          </a:p>
          <a:p>
            <a:pPr marL="628650" lvl="1" indent="-171450">
              <a:buFont typeface="Arial" panose="020B0604020202020204" pitchFamily="34" charset="0"/>
              <a:buChar char="•"/>
            </a:pPr>
            <a:r>
              <a:rPr lang="en-US" b="0" i="0" dirty="0"/>
              <a:t>Again, there are many keyword arguments available and we will look at some of those soon.</a:t>
            </a:r>
          </a:p>
          <a:p>
            <a:pPr marL="171450" lvl="0" indent="-171450">
              <a:buFont typeface="Arial" panose="020B0604020202020204" pitchFamily="34" charset="0"/>
              <a:buChar char="•"/>
            </a:pPr>
            <a:r>
              <a:rPr lang="en-US" b="0" i="0" dirty="0"/>
              <a:t>The DELETE method is very similar to the GET method.</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Once we get a response back to our request from the server, we need to do something with it so let’s take a look at what ends up getting assigned to this </a:t>
            </a:r>
            <a:r>
              <a:rPr lang="en-US" b="1" i="0" dirty="0"/>
              <a:t>response</a:t>
            </a:r>
            <a:r>
              <a:rPr lang="en-US" b="0" i="0" dirty="0"/>
              <a:t> variable after we execute any of these instructions in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12178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things first, let’s setup access to the hands-on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Docker container is available which has a ready-built development environment for all the hands-on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run in any Docker environment so, regardless of the computer you use for the hands-on activities, you don’t have to worry about dependency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isn’t a Docker class but here are all of the commands you need to get started.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create and switch to a directory on your local computer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are some syntax examples for both macOS/Linux and Windows </a:t>
            </a:r>
            <a:r>
              <a:rPr lang="en-US" dirty="0" err="1"/>
              <a:t>Powershell</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folder will be a place for you to organize all of your development projects and you can name it whatever you want.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exercises use a local folder named </a:t>
            </a:r>
            <a:r>
              <a:rPr lang="en-US" b="1" i="0" dirty="0"/>
              <a:t>code</a:t>
            </a:r>
            <a:r>
              <a:rPr lang="en-US" dirty="0"/>
              <a:t> so you can use that name or anything else you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create a Docker Container with the command </a:t>
            </a:r>
            <a:r>
              <a:rPr lang="en-US" b="1" i="1" dirty="0"/>
              <a:t>docker container run -</a:t>
            </a:r>
            <a:r>
              <a:rPr lang="en-US" b="1" i="1" dirty="0" err="1"/>
              <a:t>itv</a:t>
            </a:r>
            <a:r>
              <a:rPr lang="en-US" b="1" i="1" dirty="0"/>
              <a:t> ~/code:/code --name curl-pyreq1 wwt01/curl-</a:t>
            </a:r>
            <a:r>
              <a:rPr lang="en-US" b="1" i="1" dirty="0" err="1"/>
              <a:t>pyreq</a:t>
            </a:r>
            <a:endParaRPr lang="en-US" b="1" i="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will download the Docker Image from Docker Hub and deploy a container named </a:t>
            </a:r>
            <a:r>
              <a:rPr lang="en-US" b="1" i="0" dirty="0"/>
              <a:t>curl-pyreq1</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 container will map it’s </a:t>
            </a:r>
            <a:r>
              <a:rPr lang="en-US" b="1" i="0" dirty="0"/>
              <a:t>/code</a:t>
            </a:r>
            <a:r>
              <a:rPr lang="en-US" b="0" i="0" dirty="0"/>
              <a:t> directory to the </a:t>
            </a:r>
            <a:r>
              <a:rPr lang="en-US" b="1" i="0" dirty="0"/>
              <a:t>code</a:t>
            </a:r>
            <a:r>
              <a:rPr lang="en-US" b="0" i="0" dirty="0"/>
              <a:t> directory in your home folder.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will share access to your </a:t>
            </a:r>
            <a:r>
              <a:rPr lang="en-US" b="1" i="0" dirty="0"/>
              <a:t>code </a:t>
            </a:r>
            <a:r>
              <a:rPr lang="en-US" b="0" i="0" dirty="0"/>
              <a:t>folder with the container which will make running the command and code examples really easy.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It may take a minute or two for the image to download but only the first time that you run this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Any future runs of this command should execute just about instantaneously.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will know you are ready to use the container when the prompt shows a </a:t>
            </a:r>
            <a:r>
              <a:rPr lang="en-US" b="1" i="0" dirty="0"/>
              <a:t>/code #</a:t>
            </a:r>
            <a:r>
              <a:rPr lang="en-US" b="0" i="0" dirty="0"/>
              <a:t> for the prompt; you’ll see an example of this shortly.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 are a few handy commands to manage the Docker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detach from the container and return to your terminal prompt by pressing </a:t>
            </a:r>
            <a:r>
              <a:rPr lang="en-US" b="1" i="0" dirty="0"/>
              <a:t>control + p + q</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stop the container with the </a:t>
            </a:r>
            <a:r>
              <a:rPr lang="en-US" b="1" i="1" dirty="0"/>
              <a:t>docker container stop</a:t>
            </a:r>
            <a:r>
              <a:rPr lang="en-US" b="0" i="1" dirty="0"/>
              <a:t> </a:t>
            </a:r>
            <a:r>
              <a:rPr lang="en-US" b="0" i="0" dirty="0"/>
              <a:t>command, followed the name of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You can also restart the container and attach to the container shell with the </a:t>
            </a:r>
            <a:r>
              <a:rPr lang="en-US" b="1" i="1" dirty="0"/>
              <a:t>docker container start</a:t>
            </a:r>
            <a:r>
              <a:rPr lang="en-US" b="0" i="1" dirty="0"/>
              <a:t> </a:t>
            </a:r>
            <a:r>
              <a:rPr lang="en-US" b="0" i="0" dirty="0"/>
              <a:t>and </a:t>
            </a:r>
            <a:r>
              <a:rPr lang="en-US" b="1" i="1" dirty="0"/>
              <a:t>docker container attach</a:t>
            </a:r>
            <a:r>
              <a:rPr lang="en-US" b="0" i="1" dirty="0"/>
              <a:t> </a:t>
            </a:r>
            <a:r>
              <a:rPr lang="en-US" b="0" i="0" dirty="0"/>
              <a:t>commands, respectively.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Here’s an example of what this whole process should look like:</a:t>
            </a:r>
            <a:endParaRPr lang="en-US"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3892212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response</a:t>
            </a:r>
            <a:r>
              <a:rPr lang="en-US" b="0" dirty="0"/>
              <a:t> object has many different values and methods available so we will look at some of the more commonly used elements.</a:t>
            </a:r>
          </a:p>
          <a:p>
            <a:pPr marL="628650" lvl="1" indent="-171450">
              <a:buFont typeface="Arial" panose="020B0604020202020204" pitchFamily="34" charset="0"/>
              <a:buChar char="•"/>
            </a:pPr>
            <a:r>
              <a:rPr lang="en-US" b="0" i="0" u="none" dirty="0"/>
              <a:t>We will use most of these throughout the course of the presentation.</a:t>
            </a:r>
          </a:p>
          <a:p>
            <a:pPr marL="171450" lvl="0" indent="-171450">
              <a:buFont typeface="Arial" panose="020B0604020202020204" pitchFamily="34" charset="0"/>
              <a:buChar char="•"/>
            </a:pPr>
            <a:r>
              <a:rPr lang="en-US" b="1" i="0" u="none" dirty="0"/>
              <a:t>.ok</a:t>
            </a:r>
            <a:r>
              <a:rPr lang="en-US" b="0" i="0" u="none" dirty="0"/>
              <a:t> returns either </a:t>
            </a:r>
            <a:r>
              <a:rPr lang="en-US" b="1" i="0" u="none" dirty="0"/>
              <a:t>True</a:t>
            </a:r>
            <a:r>
              <a:rPr lang="en-US" b="0" i="0" u="none" dirty="0"/>
              <a:t> or </a:t>
            </a:r>
            <a:r>
              <a:rPr lang="en-US" b="1" i="0" u="none" dirty="0"/>
              <a:t>False</a:t>
            </a:r>
            <a:r>
              <a:rPr lang="en-US" b="0" i="0" u="none" dirty="0"/>
              <a:t> depending on whether or not the request is successful.</a:t>
            </a:r>
          </a:p>
          <a:p>
            <a:pPr marL="628650" lvl="1" indent="-171450">
              <a:buFont typeface="Arial" panose="020B0604020202020204" pitchFamily="34" charset="0"/>
              <a:buChar char="•"/>
            </a:pPr>
            <a:r>
              <a:rPr lang="en-US" b="0" i="0" u="none" dirty="0"/>
              <a:t>Python considers any status code less than 400 to be successful.</a:t>
            </a:r>
          </a:p>
          <a:p>
            <a:pPr marL="171450" lvl="0" indent="-171450">
              <a:buFont typeface="Arial" panose="020B0604020202020204" pitchFamily="34" charset="0"/>
              <a:buChar char="•"/>
            </a:pPr>
            <a:r>
              <a:rPr lang="en-US" b="1" i="0" u="none" dirty="0"/>
              <a:t>.</a:t>
            </a:r>
            <a:r>
              <a:rPr lang="en-US" b="1" i="0" u="none" dirty="0" err="1"/>
              <a:t>status_code</a:t>
            </a:r>
            <a:r>
              <a:rPr lang="en-US" b="0" i="0" u="none" dirty="0"/>
              <a:t> is the HTTP status code in the response and </a:t>
            </a:r>
            <a:r>
              <a:rPr lang="en-US" b="1" i="0" u="none" dirty="0"/>
              <a:t>.reason</a:t>
            </a:r>
            <a:r>
              <a:rPr lang="en-US" b="0" i="0" u="none" dirty="0"/>
              <a:t> returns the HTTP reason.  Typically, we look at both of those things together (e.g., 200 OK).</a:t>
            </a:r>
          </a:p>
          <a:p>
            <a:pPr marL="171450" lvl="0" indent="-171450">
              <a:buFont typeface="Arial" panose="020B0604020202020204" pitchFamily="34" charset="0"/>
              <a:buChar char="•"/>
            </a:pPr>
            <a:r>
              <a:rPr lang="en-US" b="1" i="0" u="none" dirty="0"/>
              <a:t>.headers</a:t>
            </a:r>
            <a:r>
              <a:rPr lang="en-US" b="0" i="0" u="none" dirty="0"/>
              <a:t> is the response headers which is the same data we saw cURL display with the -</a:t>
            </a:r>
            <a:r>
              <a:rPr lang="en-US" b="0" i="0" u="none" dirty="0" err="1"/>
              <a:t>i</a:t>
            </a:r>
            <a:r>
              <a:rPr lang="en-US" b="0" i="0" u="none" dirty="0"/>
              <a:t> (upper and lowercase) option.</a:t>
            </a:r>
          </a:p>
          <a:p>
            <a:pPr marL="171450" lvl="0" indent="-171450">
              <a:buFont typeface="Arial" panose="020B0604020202020204" pitchFamily="34" charset="0"/>
              <a:buChar char="•"/>
            </a:pPr>
            <a:r>
              <a:rPr lang="en-US" b="1" i="0" u="none" dirty="0"/>
              <a:t>.text</a:t>
            </a:r>
            <a:r>
              <a:rPr lang="en-US" b="0" i="0" u="none" dirty="0"/>
              <a:t> is the response body in a text string.</a:t>
            </a:r>
          </a:p>
          <a:p>
            <a:pPr marL="628650" lvl="1" indent="-171450">
              <a:buFont typeface="Arial" panose="020B0604020202020204" pitchFamily="34" charset="0"/>
              <a:buChar char="•"/>
            </a:pPr>
            <a:r>
              <a:rPr lang="en-US" b="0" i="0" u="none" dirty="0"/>
              <a:t>Sometimes a string of data is useful and other times, not so much.</a:t>
            </a:r>
          </a:p>
          <a:p>
            <a:pPr marL="171450" lvl="0" indent="-171450">
              <a:buFont typeface="Arial" panose="020B0604020202020204" pitchFamily="34" charset="0"/>
              <a:buChar char="•"/>
            </a:pPr>
            <a:r>
              <a:rPr lang="en-US" b="0" i="0" u="none" dirty="0"/>
              <a:t>The </a:t>
            </a:r>
            <a:r>
              <a:rPr lang="en-US" b="1" i="0" u="none" dirty="0"/>
              <a:t>.json</a:t>
            </a:r>
            <a:r>
              <a:rPr lang="en-US" b="0" i="0" u="none" dirty="0"/>
              <a:t> method tries to display the response body in a JSON format.</a:t>
            </a:r>
          </a:p>
          <a:p>
            <a:pPr marL="628650" lvl="1" indent="-171450">
              <a:buFont typeface="Arial" panose="020B0604020202020204" pitchFamily="34" charset="0"/>
              <a:buChar char="•"/>
            </a:pPr>
            <a:r>
              <a:rPr lang="en-US" b="0" i="0" u="none" dirty="0"/>
              <a:t>This works really well if the body response resembles a JSON format but throws an exception if the conversion fails.</a:t>
            </a:r>
          </a:p>
          <a:p>
            <a:pPr marL="628650" lvl="1" indent="-171450">
              <a:buFont typeface="Arial" panose="020B0604020202020204" pitchFamily="34" charset="0"/>
              <a:buChar char="•"/>
            </a:pPr>
            <a:r>
              <a:rPr lang="en-US" b="0" i="0" u="none" dirty="0"/>
              <a:t>This method is built into the Requests library, so you don’t have to import the JSON Library for this to work.</a:t>
            </a:r>
          </a:p>
          <a:p>
            <a:pPr marL="171450" lvl="0" indent="-171450">
              <a:buFont typeface="Arial" panose="020B0604020202020204" pitchFamily="34" charset="0"/>
              <a:buChar char="•"/>
            </a:pPr>
            <a:r>
              <a:rPr lang="en-US" b="1" i="0" u="none" dirty="0"/>
              <a:t>.cookies</a:t>
            </a:r>
            <a:r>
              <a:rPr lang="en-US" b="0" i="0" u="none" dirty="0"/>
              <a:t> holds the values of any browser cookies sent by the server.</a:t>
            </a:r>
          </a:p>
          <a:p>
            <a:pPr marL="628650" lvl="1" indent="-171450">
              <a:buFont typeface="Arial" panose="020B0604020202020204" pitchFamily="34" charset="0"/>
              <a:buChar char="•"/>
            </a:pPr>
            <a:r>
              <a:rPr lang="en-US" b="0" i="0" u="none" dirty="0"/>
              <a:t>This is similar to the -c option in cURL except the cookies are stored in memory in Python, not in a file.</a:t>
            </a:r>
          </a:p>
          <a:p>
            <a:pPr marL="171450" lvl="0" indent="-171450">
              <a:buFont typeface="Arial" panose="020B0604020202020204" pitchFamily="34" charset="0"/>
              <a:buChar char="•"/>
            </a:pPr>
            <a:r>
              <a:rPr lang="en-US" b="0" i="0" u="none" dirty="0"/>
              <a:t>The last method we will look at is </a:t>
            </a:r>
            <a:r>
              <a:rPr lang="en-US" b="1" i="0" u="none" dirty="0"/>
              <a:t>.</a:t>
            </a:r>
            <a:r>
              <a:rPr lang="en-US" b="1" i="0" u="none" dirty="0" err="1"/>
              <a:t>raise_for_status</a:t>
            </a:r>
            <a:r>
              <a:rPr lang="en-US" b="1" i="0" u="none" dirty="0"/>
              <a:t>()</a:t>
            </a:r>
            <a:r>
              <a:rPr lang="en-US" b="0" i="0" u="none" dirty="0"/>
              <a:t>.</a:t>
            </a:r>
          </a:p>
          <a:p>
            <a:pPr marL="628650" lvl="1" indent="-171450">
              <a:buFont typeface="Arial" panose="020B0604020202020204" pitchFamily="34" charset="0"/>
              <a:buChar char="•"/>
            </a:pPr>
            <a:r>
              <a:rPr lang="en-US" b="0" i="0" u="none" dirty="0"/>
              <a:t>This method raises a specific exception if </a:t>
            </a:r>
            <a:r>
              <a:rPr lang="en-US" b="1" i="0" u="none" dirty="0"/>
              <a:t>.ok</a:t>
            </a:r>
            <a:r>
              <a:rPr lang="en-US" b="0" i="0" u="none" dirty="0"/>
              <a:t> returns False.</a:t>
            </a:r>
          </a:p>
          <a:p>
            <a:pPr marL="628650" lvl="1" indent="-171450">
              <a:buFont typeface="Arial" panose="020B0604020202020204" pitchFamily="34" charset="0"/>
              <a:buChar char="•"/>
            </a:pPr>
            <a:r>
              <a:rPr lang="en-US" b="0" i="0" u="none" dirty="0"/>
              <a:t>Programmatically, this can be a useful way to handle HTTP errors.</a:t>
            </a:r>
          </a:p>
          <a:p>
            <a:pPr marL="171450" lvl="0" indent="-171450">
              <a:buFont typeface="Arial" panose="020B0604020202020204" pitchFamily="34" charset="0"/>
              <a:buChar char="•"/>
            </a:pPr>
            <a:r>
              <a:rPr lang="en-US" b="0" i="0" u="none" dirty="0"/>
              <a:t>Check out this link for more details on these or the many other items in the Response object.</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0" i="0" u="none" dirty="0"/>
              <a:t>That’s enough talk, let’s write some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270233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let’s open a Python interactive 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You can use the built-in Python shell, called IDLE, by typing the command </a:t>
            </a:r>
            <a:r>
              <a:rPr lang="en-US" sz="1200" b="1" kern="1200" dirty="0">
                <a:solidFill>
                  <a:schemeClr val="tx1"/>
                </a:solidFill>
                <a:effectLst/>
                <a:latin typeface="+mn-lt"/>
                <a:ea typeface="+mn-ea"/>
                <a:cs typeface="+mn-cs"/>
              </a:rPr>
              <a:t>python</a:t>
            </a:r>
            <a:r>
              <a:rPr lang="en-US" sz="1200" b="0" kern="1200" dirty="0">
                <a:solidFill>
                  <a:schemeClr val="tx1"/>
                </a:solidFill>
                <a:effectLst/>
                <a:latin typeface="+mn-lt"/>
                <a:ea typeface="+mn-ea"/>
                <a:cs typeface="+mn-cs"/>
              </a:rPr>
              <a:t> in your container prompt.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container has a third-party interactive shell installed already called </a:t>
            </a:r>
            <a:r>
              <a:rPr lang="en-US" sz="1200" b="1"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and I find it useful and a bit easier to work with than IDLE.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There are a number of enhancements in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like color-</a:t>
            </a:r>
            <a:r>
              <a:rPr lang="en-US" sz="1200" b="0" kern="1200" dirty="0" err="1">
                <a:solidFill>
                  <a:schemeClr val="tx1"/>
                </a:solidFill>
                <a:effectLst/>
                <a:latin typeface="+mn-lt"/>
                <a:ea typeface="+mn-ea"/>
                <a:cs typeface="+mn-cs"/>
              </a:rPr>
              <a:t>coding,and</a:t>
            </a:r>
            <a:r>
              <a:rPr lang="en-US" sz="1200" b="0" kern="1200" dirty="0">
                <a:solidFill>
                  <a:schemeClr val="tx1"/>
                </a:solidFill>
                <a:effectLst/>
                <a:latin typeface="+mn-lt"/>
                <a:ea typeface="+mn-ea"/>
                <a:cs typeface="+mn-cs"/>
              </a:rPr>
              <a:t> tab completion, to name a few, but you can use either editor.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 use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the screen recordings because the color-coding makes things a bit easier to read.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Also, to make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uses the same prompt as IDLE, I use this specific syntax to launch </a:t>
            </a:r>
            <a:r>
              <a:rPr lang="en-US" sz="1200" b="0" kern="1200" dirty="0" err="1">
                <a:solidFill>
                  <a:schemeClr val="tx1"/>
                </a:solidFill>
                <a:effectLst/>
                <a:latin typeface="+mn-lt"/>
                <a:ea typeface="+mn-ea"/>
                <a:cs typeface="+mn-cs"/>
              </a:rPr>
              <a:t>iPython</a:t>
            </a:r>
            <a:r>
              <a:rPr lang="en-US" sz="1200" b="0" kern="1200" dirty="0">
                <a:solidFill>
                  <a:schemeClr val="tx1"/>
                </a:solidFill>
                <a:effectLst/>
                <a:latin typeface="+mn-lt"/>
                <a:ea typeface="+mn-ea"/>
                <a:cs typeface="+mn-cs"/>
              </a:rPr>
              <a:t> for all of the screen recordings.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9864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Python code that does the same thing as our first </a:t>
            </a:r>
            <a:r>
              <a:rPr lang="en-US" b="0" i="0" dirty="0" err="1"/>
              <a:t>cURL</a:t>
            </a:r>
            <a:r>
              <a:rPr lang="en-US" b="0" i="0" dirty="0"/>
              <a:t> request:</a:t>
            </a:r>
          </a:p>
          <a:p>
            <a:pPr marL="628650" lvl="1" indent="-171450">
              <a:buFont typeface="Arial" panose="020B0604020202020204" pitchFamily="34" charset="0"/>
              <a:buChar char="•"/>
            </a:pPr>
            <a:r>
              <a:rPr lang="en-US" b="0" i="0" dirty="0"/>
              <a:t>If you are new to Python, this may look intimidating compared to cURL but it’s actually pretty clean when you enter it into a code editor.</a:t>
            </a:r>
          </a:p>
          <a:p>
            <a:pPr marL="628650" lvl="1" indent="-171450">
              <a:buFont typeface="Arial" panose="020B0604020202020204" pitchFamily="34" charset="0"/>
              <a:buChar char="•"/>
            </a:pPr>
            <a:r>
              <a:rPr lang="en-US" b="0" i="0" dirty="0"/>
              <a:t>I think you will find Python Requests, even with a longer syntax, is much more usable than cURL.</a:t>
            </a:r>
          </a:p>
          <a:p>
            <a:pPr marL="171450" indent="-171450">
              <a:buFont typeface="Arial" panose="020B0604020202020204" pitchFamily="34" charset="0"/>
              <a:buChar char="•"/>
            </a:pPr>
            <a:r>
              <a:rPr lang="en-US" b="0" i="0" dirty="0"/>
              <a:t>The first thing we do is import the Python Requests module.</a:t>
            </a:r>
          </a:p>
          <a:p>
            <a:pPr marL="171450" indent="-171450">
              <a:buFont typeface="Arial" panose="020B0604020202020204" pitchFamily="34" charset="0"/>
              <a:buChar char="•"/>
            </a:pPr>
            <a:r>
              <a:rPr lang="en-US" b="0" i="0" dirty="0"/>
              <a:t>After that, we create a variable and assign it a string with our URL.</a:t>
            </a:r>
          </a:p>
          <a:p>
            <a:pPr marL="628650" lvl="1" indent="-171450">
              <a:buFont typeface="Arial" panose="020B0604020202020204" pitchFamily="34" charset="0"/>
              <a:buChar char="•"/>
            </a:pPr>
            <a:r>
              <a:rPr lang="en-US" b="0" i="0" dirty="0"/>
              <a:t>To create headers, we use a Python dictionary object.</a:t>
            </a:r>
          </a:p>
          <a:p>
            <a:pPr marL="1085850" lvl="2" indent="-171450">
              <a:buFont typeface="Arial" panose="020B0604020202020204" pitchFamily="34" charset="0"/>
              <a:buChar char="•"/>
            </a:pPr>
            <a:r>
              <a:rPr lang="en-US" b="0" i="0" dirty="0"/>
              <a:t>Each header is becomes a dictionary key and we can assign that value directly to the key.</a:t>
            </a:r>
          </a:p>
          <a:p>
            <a:pPr marL="1085850" lvl="2" indent="-171450">
              <a:buFont typeface="Arial" panose="020B0604020202020204" pitchFamily="34" charset="0"/>
              <a:buChar char="•"/>
            </a:pPr>
            <a:r>
              <a:rPr lang="en-US" b="0" i="0" dirty="0"/>
              <a:t>In this case, we set the </a:t>
            </a:r>
            <a:r>
              <a:rPr lang="en-US" b="1" i="0" dirty="0"/>
              <a:t>content</a:t>
            </a:r>
            <a:r>
              <a:rPr lang="en-US" b="0" i="0" dirty="0"/>
              <a:t> header to specify our request is in JSON format.</a:t>
            </a:r>
          </a:p>
          <a:p>
            <a:pPr marL="171450" lvl="0" indent="-171450">
              <a:buFont typeface="Arial" panose="020B0604020202020204" pitchFamily="34" charset="0"/>
              <a:buChar char="•"/>
            </a:pPr>
            <a:r>
              <a:rPr lang="en-US" b="0" i="0" dirty="0"/>
              <a:t>We send the get request by creating a variable called </a:t>
            </a:r>
            <a:r>
              <a:rPr lang="en-US" b="1" i="0" dirty="0"/>
              <a:t>response</a:t>
            </a:r>
            <a:r>
              <a:rPr lang="en-US" b="0" i="0" dirty="0"/>
              <a:t> and assigning it the value returned from the </a:t>
            </a:r>
            <a:r>
              <a:rPr lang="en-US" b="1" i="0" dirty="0" err="1"/>
              <a:t>requests.get</a:t>
            </a:r>
            <a:r>
              <a:rPr lang="en-US" b="1" i="0" dirty="0"/>
              <a:t>()</a:t>
            </a:r>
            <a:r>
              <a:rPr lang="en-US" b="0" i="0" dirty="0"/>
              <a:t> function.</a:t>
            </a:r>
          </a:p>
          <a:p>
            <a:pPr marL="628650" lvl="1" indent="-171450">
              <a:buFont typeface="Arial" panose="020B0604020202020204" pitchFamily="34" charset="0"/>
              <a:buChar char="•"/>
            </a:pPr>
            <a:r>
              <a:rPr lang="en-US" b="0" i="0" dirty="0"/>
              <a:t>Notice our first argument is our URL variable and the second argument is a keyword argument called </a:t>
            </a:r>
            <a:r>
              <a:rPr lang="en-US" b="1" i="0" dirty="0"/>
              <a:t>headers</a:t>
            </a:r>
            <a:r>
              <a:rPr lang="en-US" b="0" i="0" dirty="0"/>
              <a:t>.</a:t>
            </a:r>
          </a:p>
          <a:p>
            <a:pPr marL="628650" lvl="1" indent="-171450">
              <a:buFont typeface="Arial" panose="020B0604020202020204" pitchFamily="34" charset="0"/>
              <a:buChar char="•"/>
            </a:pPr>
            <a:r>
              <a:rPr lang="en-US" b="0" i="0" dirty="0"/>
              <a:t>We set the value of the </a:t>
            </a:r>
            <a:r>
              <a:rPr lang="en-US" b="1" i="0" dirty="0"/>
              <a:t>headers</a:t>
            </a:r>
            <a:r>
              <a:rPr lang="en-US" b="0" i="0" dirty="0"/>
              <a:t> argument to that of our headers dictionary variable.</a:t>
            </a:r>
          </a:p>
          <a:p>
            <a:pPr marL="628650" lvl="1" indent="-171450">
              <a:buFont typeface="Arial" panose="020B0604020202020204" pitchFamily="34" charset="0"/>
              <a:buChar char="•"/>
            </a:pPr>
            <a:r>
              <a:rPr lang="en-US" b="0" i="0" dirty="0"/>
              <a:t>This line performs the actual HTTP request.</a:t>
            </a:r>
          </a:p>
          <a:p>
            <a:pPr marL="171450" lvl="0" indent="-171450">
              <a:buFont typeface="Arial" panose="020B0604020202020204" pitchFamily="34" charset="0"/>
              <a:buChar char="•"/>
            </a:pPr>
            <a:r>
              <a:rPr lang="en-US" b="0" i="0" dirty="0"/>
              <a:t>To look at what the request returned, we will print the status code, reason, and text response objects.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109079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time, I’ll just paste in the code we just reviewed.</a:t>
            </a:r>
          </a:p>
          <a:p>
            <a:endParaRPr lang="en-US" dirty="0"/>
          </a:p>
          <a:p>
            <a:r>
              <a:rPr lang="en-US" dirty="0"/>
              <a:t>When I press Return/Enter, the code runs and we see </a:t>
            </a:r>
            <a:r>
              <a:rPr lang="en-US" b="1" dirty="0"/>
              <a:t>200 OK</a:t>
            </a:r>
            <a:r>
              <a:rPr lang="en-US" b="0" dirty="0"/>
              <a:t> followed by the response body printed to the shell.</a:t>
            </a:r>
          </a:p>
          <a:p>
            <a:endParaRPr lang="en-US" b="0" dirty="0"/>
          </a:p>
          <a:p>
            <a:r>
              <a:rPr lang="en-US" b="0" dirty="0"/>
              <a:t>Not too difficult, right?  Let’s try a few more examples.</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221593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 Python examples, unlike the cURL examples, build on each other so we don’t have to type lines of code </a:t>
            </a:r>
            <a:r>
              <a:rPr lang="en-US" b="0" i="0" dirty="0" err="1"/>
              <a:t>repeatatively</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That’s why we don’t import the Requests library again and why we don’t set a new variable for our headers – we just reuse the same variable and data for the headers.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This example is the same “Hello World” POST request we made using cURL</a:t>
            </a:r>
          </a:p>
          <a:p>
            <a:pPr marL="171450" indent="-171450">
              <a:buFont typeface="Arial" panose="020B0604020202020204" pitchFamily="34" charset="0"/>
              <a:buChar char="•"/>
            </a:pPr>
            <a:r>
              <a:rPr lang="en-US" b="0" i="0" dirty="0"/>
              <a:t>We update our URL variable for the </a:t>
            </a:r>
            <a:r>
              <a:rPr lang="en-US" b="1" i="0" dirty="0"/>
              <a:t>/posts</a:t>
            </a:r>
            <a:r>
              <a:rPr lang="en-US" b="0" i="0" dirty="0"/>
              <a:t> endpoint and create dictionary object with all of the keys and values required by the server.</a:t>
            </a:r>
          </a:p>
          <a:p>
            <a:pPr marL="628650" lvl="1" indent="-171450">
              <a:buFont typeface="Arial" panose="020B0604020202020204" pitchFamily="34" charset="0"/>
              <a:buChar char="•"/>
            </a:pPr>
            <a:r>
              <a:rPr lang="en-US" b="0" i="0" dirty="0"/>
              <a:t>In case you are wondering, all of the required keys and values are in the API documentation for this site – I didn’t have to make stuff up and guess.</a:t>
            </a:r>
          </a:p>
          <a:p>
            <a:pPr marL="171450" lvl="0" indent="-171450">
              <a:buFont typeface="Arial" panose="020B0604020202020204" pitchFamily="34" charset="0"/>
              <a:buChar char="•"/>
            </a:pPr>
            <a:r>
              <a:rPr lang="en-US" b="0" i="0" dirty="0"/>
              <a:t>Now we send the POST request with the </a:t>
            </a:r>
            <a:r>
              <a:rPr lang="en-US" b="1" i="0" dirty="0" err="1"/>
              <a:t>requests.post</a:t>
            </a:r>
            <a:r>
              <a:rPr lang="en-US" b="0" i="0" dirty="0"/>
              <a:t> function and assign the server response to our </a:t>
            </a:r>
            <a:r>
              <a:rPr lang="en-US" b="1" i="0" dirty="0"/>
              <a:t>response</a:t>
            </a:r>
            <a:r>
              <a:rPr lang="en-US" b="0" i="0" dirty="0"/>
              <a:t> variable.</a:t>
            </a:r>
          </a:p>
          <a:p>
            <a:pPr marL="628650" lvl="1" indent="-171450">
              <a:buFont typeface="Arial" panose="020B0604020202020204" pitchFamily="34" charset="0"/>
              <a:buChar char="•"/>
            </a:pPr>
            <a:r>
              <a:rPr lang="en-US" b="0" i="0" dirty="0"/>
              <a:t>Our first and second arguments for this function haven’t changes from the previous example.</a:t>
            </a:r>
          </a:p>
          <a:p>
            <a:pPr marL="628650" lvl="1" indent="-171450">
              <a:buFont typeface="Arial" panose="020B0604020202020204" pitchFamily="34" charset="0"/>
              <a:buChar char="•"/>
            </a:pPr>
            <a:r>
              <a:rPr lang="en-US" b="0" i="0" dirty="0"/>
              <a:t>We added a keyword argument </a:t>
            </a:r>
            <a:r>
              <a:rPr lang="en-US" b="1" i="0" dirty="0"/>
              <a:t>json</a:t>
            </a:r>
            <a:r>
              <a:rPr lang="en-US" b="0" i="0" dirty="0"/>
              <a:t> which will convert our Python dictionary into a JSON object which the server will understand.</a:t>
            </a:r>
          </a:p>
          <a:p>
            <a:pPr marL="171450" lvl="0" indent="-171450">
              <a:buFont typeface="Arial" panose="020B0604020202020204" pitchFamily="34" charset="0"/>
              <a:buChar char="•"/>
            </a:pPr>
            <a:r>
              <a:rPr lang="en-US" b="0" i="0" dirty="0"/>
              <a:t>Last, just like in the last example, we print the status code, reason, and text values from the response object.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a:p>
            <a:pPr marL="628650" lvl="1"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3713226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the cURL example, we get a 201 Created plus a copy of the data we posted to the site.</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353594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Now we will recreate the DNAC authentication request we made with cURL, in Python</a:t>
            </a:r>
          </a:p>
          <a:p>
            <a:pPr marL="171450" indent="-171450">
              <a:buFont typeface="Arial" panose="020B0604020202020204" pitchFamily="34" charset="0"/>
              <a:buChar char="•"/>
            </a:pPr>
            <a:r>
              <a:rPr lang="en-US" b="0" i="0" dirty="0"/>
              <a:t>We can use the same environment variables from our cURL example within Python.</a:t>
            </a:r>
          </a:p>
          <a:p>
            <a:pPr marL="628650" lvl="1" indent="-171450">
              <a:buFont typeface="Arial" panose="020B0604020202020204" pitchFamily="34" charset="0"/>
              <a:buChar char="•"/>
            </a:pPr>
            <a:r>
              <a:rPr lang="en-US" b="0" i="0" dirty="0"/>
              <a:t>This allows us to keep from hard-coding credentials into our Python files.</a:t>
            </a:r>
          </a:p>
          <a:p>
            <a:pPr marL="628650" lvl="1" indent="-171450">
              <a:buFont typeface="Arial" panose="020B0604020202020204" pitchFamily="34" charset="0"/>
              <a:buChar char="•"/>
            </a:pPr>
            <a:r>
              <a:rPr lang="en-US" b="0" i="0" dirty="0"/>
              <a:t>To access those variables, import the Python </a:t>
            </a:r>
            <a:r>
              <a:rPr lang="en-US" b="1" i="0" dirty="0" err="1"/>
              <a:t>os</a:t>
            </a:r>
            <a:r>
              <a:rPr lang="en-US" b="1" i="0" dirty="0"/>
              <a:t> </a:t>
            </a:r>
            <a:r>
              <a:rPr lang="en-US" b="0" i="0" dirty="0"/>
              <a:t>Library.</a:t>
            </a:r>
          </a:p>
          <a:p>
            <a:pPr marL="628650" lvl="1" indent="-171450">
              <a:buFont typeface="Arial" panose="020B0604020202020204" pitchFamily="34" charset="0"/>
              <a:buChar char="•"/>
            </a:pPr>
            <a:r>
              <a:rPr lang="en-US" b="0" i="0" dirty="0"/>
              <a:t>There's also one more thing we have to do when we send the request.</a:t>
            </a:r>
          </a:p>
          <a:p>
            <a:pPr marL="171450" indent="-171450">
              <a:buFont typeface="Arial" panose="020B0604020202020204" pitchFamily="34" charset="0"/>
              <a:buChar char="•"/>
            </a:pPr>
            <a:r>
              <a:rPr lang="en-US" b="0" i="0" dirty="0"/>
              <a:t>We set our URL variable to the DNAC token service endpoint, specified by DNAC's API documentation.</a:t>
            </a:r>
          </a:p>
          <a:p>
            <a:pPr marL="171450" indent="-171450">
              <a:buFont typeface="Arial" panose="020B0604020202020204" pitchFamily="34" charset="0"/>
              <a:buChar char="•"/>
            </a:pPr>
            <a:r>
              <a:rPr lang="en-US" b="0" i="0" dirty="0"/>
              <a:t>Then we setup our authentication.</a:t>
            </a:r>
          </a:p>
          <a:p>
            <a:pPr marL="628650" lvl="1" indent="-171450">
              <a:buFont typeface="Arial" panose="020B0604020202020204" pitchFamily="34" charset="0"/>
              <a:buChar char="•"/>
            </a:pPr>
            <a:r>
              <a:rPr lang="en-US" b="0" i="0" dirty="0"/>
              <a:t>In Python, HTTP Basic auth requires a tuple object with the username followed by the password.</a:t>
            </a:r>
          </a:p>
          <a:p>
            <a:pPr marL="628650" lvl="1" indent="-171450">
              <a:buFont typeface="Arial" panose="020B0604020202020204" pitchFamily="34" charset="0"/>
              <a:buChar char="•"/>
            </a:pPr>
            <a:r>
              <a:rPr lang="en-US" b="0" i="0" dirty="0"/>
              <a:t>If you’re not familiar with tuples, think of them like list objects except the values are immutable.</a:t>
            </a:r>
          </a:p>
          <a:p>
            <a:pPr marL="628650" lvl="1" indent="-171450">
              <a:buFont typeface="Arial" panose="020B0604020202020204" pitchFamily="34" charset="0"/>
              <a:buChar char="•"/>
            </a:pPr>
            <a:r>
              <a:rPr lang="en-US" b="0" i="0" dirty="0"/>
              <a:t>We call the </a:t>
            </a:r>
            <a:r>
              <a:rPr lang="en-US" b="1" i="0" dirty="0" err="1"/>
              <a:t>os.getenv</a:t>
            </a:r>
            <a:r>
              <a:rPr lang="en-US" b="0" i="0" dirty="0"/>
              <a:t> function and pass it the name of our username and password environment variables as strings.</a:t>
            </a:r>
          </a:p>
          <a:p>
            <a:pPr marL="628650" lvl="1" indent="-171450">
              <a:buFont typeface="Arial" panose="020B0604020202020204" pitchFamily="34" charset="0"/>
              <a:buChar char="•"/>
            </a:pPr>
            <a:r>
              <a:rPr lang="en-US" b="0" i="0" dirty="0"/>
              <a:t>We store that tuple in a variable.</a:t>
            </a:r>
          </a:p>
          <a:p>
            <a:pPr marL="171450" lvl="0" indent="-171450">
              <a:buFont typeface="Arial" panose="020B0604020202020204" pitchFamily="34" charset="0"/>
              <a:buChar char="•"/>
            </a:pPr>
            <a:r>
              <a:rPr lang="en-US" b="0" i="0" dirty="0"/>
              <a:t>When we make our POST request, in addition to the URL argument, we use the </a:t>
            </a:r>
            <a:r>
              <a:rPr lang="en-US" b="1" i="0" dirty="0"/>
              <a:t>auth</a:t>
            </a:r>
            <a:r>
              <a:rPr lang="en-US" b="0" i="0" dirty="0"/>
              <a:t> keyword argument to specify HTTP Basic Authentication.</a:t>
            </a:r>
          </a:p>
          <a:p>
            <a:pPr marL="628650" lvl="1" indent="-171450">
              <a:buFont typeface="Arial" panose="020B0604020202020204" pitchFamily="34" charset="0"/>
              <a:buChar char="•"/>
            </a:pPr>
            <a:r>
              <a:rPr lang="en-US" b="0" i="0" dirty="0"/>
              <a:t>We pass that argument our tuple variable with the username and password.</a:t>
            </a:r>
          </a:p>
          <a:p>
            <a:pPr marL="171450" lvl="0" indent="-171450">
              <a:buFont typeface="Arial" panose="020B0604020202020204" pitchFamily="34" charset="0"/>
              <a:buChar char="•"/>
            </a:pPr>
            <a:r>
              <a:rPr lang="en-US" b="0" i="0" dirty="0"/>
              <a:t>After that, we can print our response.</a:t>
            </a:r>
          </a:p>
          <a:p>
            <a:pPr marL="628650" lvl="1" indent="-171450">
              <a:buFont typeface="Arial" panose="020B0604020202020204" pitchFamily="34" charset="0"/>
              <a:buChar char="•"/>
            </a:pPr>
            <a:r>
              <a:rPr lang="en-US" b="0" i="0" dirty="0"/>
              <a:t>In this example, I added </a:t>
            </a:r>
            <a:r>
              <a:rPr lang="en-US" b="1" i="0" dirty="0" err="1"/>
              <a:t>response.headers</a:t>
            </a:r>
            <a:r>
              <a:rPr lang="en-US" b="0" i="0" dirty="0"/>
              <a:t> to print out the server’s response headers.</a:t>
            </a:r>
            <a:endParaRPr lang="en-US" b="1" i="0" dirty="0"/>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2913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We see the 200 OK followed by the server headers and an authentication token for us to use with future requests.</a:t>
            </a:r>
          </a:p>
          <a:p>
            <a:endParaRPr lang="en-US" dirty="0"/>
          </a:p>
          <a:p>
            <a:r>
              <a:rPr lang="en-US" dirty="0"/>
              <a:t>Notice the </a:t>
            </a:r>
            <a:r>
              <a:rPr lang="en-US" b="1" dirty="0"/>
              <a:t>content</a:t>
            </a:r>
            <a:r>
              <a:rPr lang="en-US" b="0" dirty="0"/>
              <a:t> header shows the response is in a JSON format.  That means we could print the body output in a cleaner, more usable format with the </a:t>
            </a:r>
            <a:r>
              <a:rPr lang="en-US" b="1" dirty="0" err="1"/>
              <a:t>response.json</a:t>
            </a:r>
            <a:r>
              <a:rPr lang="en-US" b="1" dirty="0"/>
              <a:t>()</a:t>
            </a:r>
            <a:r>
              <a:rPr lang="en-US" b="0" dirty="0"/>
              <a:t> method.  We will give that a try in the next </a:t>
            </a:r>
            <a:r>
              <a:rPr lang="en-US" b="0"/>
              <a:t>example.</a:t>
            </a:r>
            <a:endParaRPr lang="en-US" b="0"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104831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t>Here’s the code to request data from Meraki, just like we did with cURL.</a:t>
            </a:r>
          </a:p>
          <a:p>
            <a:pPr marL="171450" indent="-171450">
              <a:buFont typeface="Arial" panose="020B0604020202020204" pitchFamily="34" charset="0"/>
              <a:buChar char="•"/>
            </a:pPr>
            <a:r>
              <a:rPr lang="en-US" b="0" i="0" dirty="0"/>
              <a:t>We can print out structured data in a much cleaner, easier to read format than string data and one way to do that is with the </a:t>
            </a:r>
            <a:r>
              <a:rPr lang="en-US" b="1" i="0" dirty="0"/>
              <a:t>pretty print</a:t>
            </a:r>
            <a:r>
              <a:rPr lang="en-US" b="0" i="0" dirty="0"/>
              <a:t> or </a:t>
            </a:r>
            <a:r>
              <a:rPr lang="en-US" b="1" i="0" dirty="0" err="1"/>
              <a:t>pprint</a:t>
            </a:r>
            <a:r>
              <a:rPr lang="en-US" b="0" i="0" dirty="0"/>
              <a:t> library.</a:t>
            </a:r>
          </a:p>
          <a:p>
            <a:pPr marL="628650" lvl="1" indent="-171450">
              <a:buFont typeface="Arial" panose="020B0604020202020204" pitchFamily="34" charset="0"/>
              <a:buChar char="•"/>
            </a:pPr>
            <a:r>
              <a:rPr lang="en-US" b="0" i="0" dirty="0"/>
              <a:t>Here, we import the </a:t>
            </a:r>
            <a:r>
              <a:rPr lang="en-US" b="1" i="0" dirty="0" err="1"/>
              <a:t>pprint</a:t>
            </a:r>
            <a:r>
              <a:rPr lang="en-US" b="0" i="0" dirty="0"/>
              <a:t> module from the </a:t>
            </a:r>
            <a:r>
              <a:rPr lang="en-US" b="1" i="0" dirty="0" err="1"/>
              <a:t>pprint</a:t>
            </a:r>
            <a:r>
              <a:rPr lang="en-US" b="0" i="0" dirty="0"/>
              <a:t> library and update our URL to get data from Meraki’s API.</a:t>
            </a:r>
          </a:p>
          <a:p>
            <a:pPr marL="171450" indent="-171450">
              <a:buFont typeface="Arial" panose="020B0604020202020204" pitchFamily="34" charset="0"/>
              <a:buChar char="•"/>
            </a:pPr>
            <a:r>
              <a:rPr lang="en-US" b="0" i="0" dirty="0"/>
              <a:t>Next, we overwrite our old headers using a dictionary with the required Meraki authentication header and our API token environment variable.</a:t>
            </a:r>
          </a:p>
          <a:p>
            <a:pPr marL="171450" indent="-171450">
              <a:buFont typeface="Arial" panose="020B0604020202020204" pitchFamily="34" charset="0"/>
              <a:buChar char="•"/>
            </a:pPr>
            <a:r>
              <a:rPr lang="en-US" b="0" i="0" dirty="0"/>
              <a:t>We send the request with the updated URL and header values.</a:t>
            </a:r>
          </a:p>
          <a:p>
            <a:pPr marL="171450" indent="-171450">
              <a:buFont typeface="Arial" panose="020B0604020202020204" pitchFamily="34" charset="0"/>
              <a:buChar char="•"/>
            </a:pPr>
            <a:r>
              <a:rPr lang="en-US" b="0" i="0" dirty="0"/>
              <a:t>We print the status code and reason using the standard </a:t>
            </a:r>
            <a:r>
              <a:rPr lang="en-US" b="1" i="0" dirty="0"/>
              <a:t>print</a:t>
            </a:r>
            <a:r>
              <a:rPr lang="en-US" b="0" i="0" dirty="0"/>
              <a:t> function and then we use the </a:t>
            </a:r>
            <a:r>
              <a:rPr lang="en-US" b="1" i="0" dirty="0" err="1"/>
              <a:t>pprint</a:t>
            </a:r>
            <a:r>
              <a:rPr lang="en-US" b="0" i="0" dirty="0"/>
              <a:t> function to display the JSON-formatted response data.</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312794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data here but instead of being one big blob of text, the </a:t>
            </a:r>
            <a:r>
              <a:rPr lang="en-US" b="1" dirty="0" err="1"/>
              <a:t>pprint</a:t>
            </a:r>
            <a:r>
              <a:rPr lang="en-US" b="0" dirty="0"/>
              <a:t> function grouped the different list items and put each dictionary key and value on their own lines.</a:t>
            </a:r>
          </a:p>
          <a:p>
            <a:endParaRPr lang="en-US" b="0" dirty="0"/>
          </a:p>
          <a:p>
            <a:r>
              <a:rPr lang="en-US" b="0" dirty="0"/>
              <a:t>Having this data in a JSON format isn’t just easier to read, it’s </a:t>
            </a:r>
            <a:r>
              <a:rPr lang="en-US" b="0" i="1" dirty="0"/>
              <a:t>way</a:t>
            </a:r>
            <a:r>
              <a:rPr lang="en-US" b="0" i="0" dirty="0"/>
              <a:t> easier to work with programmatically and we will explore some of that shortly.</a:t>
            </a:r>
          </a:p>
          <a:p>
            <a:endParaRPr lang="en-US" b="0" i="0" dirty="0"/>
          </a:p>
          <a:p>
            <a:r>
              <a:rPr lang="en-US" b="0" i="0" dirty="0"/>
              <a:t>That’s enough of an intro, let’s start working with </a:t>
            </a:r>
            <a:r>
              <a:rPr lang="en-US" b="0" i="0"/>
              <a:t>Cisco platforms.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167378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you should expect to see when you issue the ‘docker container run’ command.</a:t>
            </a:r>
          </a:p>
          <a:p>
            <a:endParaRPr lang="en-US" dirty="0"/>
          </a:p>
          <a:p>
            <a:r>
              <a:rPr lang="en-US" dirty="0"/>
              <a:t>Be patient because it may take a minute or two to download the required images and start your container.</a:t>
            </a:r>
          </a:p>
          <a:p>
            <a:endParaRPr lang="en-US" dirty="0"/>
          </a:p>
          <a:p>
            <a:r>
              <a:rPr lang="en-US" dirty="0"/>
              <a:t>Now that you have access to the development environment, let’s go over cURL and Python Requests and then get to the hands-on work.</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407038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Cisco platform we will work with is ACI.</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ACI, in case you’re not already aware.</a:t>
            </a:r>
          </a:p>
          <a:p>
            <a:pPr marL="628650" lvl="1" indent="-171450">
              <a:buFont typeface="Arial" panose="020B0604020202020204" pitchFamily="34" charset="0"/>
              <a:buChar char="•"/>
            </a:pPr>
            <a:r>
              <a:rPr lang="en-US" dirty="0"/>
              <a:t>ACI is a datacenter SDN switching solution.</a:t>
            </a:r>
          </a:p>
          <a:p>
            <a:pPr marL="171450" lvl="0" indent="-171450">
              <a:buFont typeface="Arial" panose="020B0604020202020204" pitchFamily="34" charset="0"/>
              <a:buChar char="•"/>
            </a:pPr>
            <a:r>
              <a:rPr lang="en-US" dirty="0"/>
              <a:t>The SDN controller for ACI is called the APIC.</a:t>
            </a:r>
          </a:p>
          <a:p>
            <a:pPr marL="171450" lvl="0" indent="-171450">
              <a:buFont typeface="Arial" panose="020B0604020202020204" pitchFamily="34" charset="0"/>
              <a:buChar char="•"/>
            </a:pPr>
            <a:r>
              <a:rPr lang="en-US" dirty="0"/>
              <a:t>Here is some basic info about ACI’s REST API:</a:t>
            </a:r>
          </a:p>
          <a:p>
            <a:pPr marL="628650" lvl="1" indent="-171450">
              <a:buFont typeface="Arial" panose="020B0604020202020204" pitchFamily="34" charset="0"/>
              <a:buChar char="•"/>
            </a:pPr>
            <a:r>
              <a:rPr lang="en-US" dirty="0"/>
              <a:t>It will use HTTP but not by default – realistically, it’s probably never a good idea to send REST API calls without TLS since the requests include credentials and other sensitive information.</a:t>
            </a:r>
          </a:p>
          <a:p>
            <a:pPr marL="628650" lvl="1" indent="-171450">
              <a:buFont typeface="Arial" panose="020B0604020202020204" pitchFamily="34" charset="0"/>
              <a:buChar char="•"/>
            </a:pPr>
            <a:r>
              <a:rPr lang="en-US" dirty="0"/>
              <a:t>ACI supports GET, POST, and DELETE but notice that it does not support the PUT method.</a:t>
            </a:r>
          </a:p>
          <a:p>
            <a:pPr marL="628650" lvl="1" indent="-171450">
              <a:buFont typeface="Arial" panose="020B0604020202020204" pitchFamily="34" charset="0"/>
              <a:buChar char="•"/>
            </a:pPr>
            <a:r>
              <a:rPr lang="en-US" dirty="0"/>
              <a:t>You can send information to and receive information from ACI in either JSON or XML formats.</a:t>
            </a:r>
          </a:p>
          <a:p>
            <a:pPr marL="628650" lvl="1" indent="-171450">
              <a:buFont typeface="Arial" panose="020B0604020202020204" pitchFamily="34" charset="0"/>
              <a:buChar char="•"/>
            </a:pPr>
            <a:r>
              <a:rPr lang="en-US" dirty="0"/>
              <a:t>I think it’s easier to write request bodies in JSON so that’s what we will do in the upcoming exercises.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347335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Cisco platform requires authentication in a different way so we will review the authentication methodology for each platform before we start sending requests.</a:t>
            </a:r>
          </a:p>
          <a:p>
            <a:pPr marL="628650" lvl="1" indent="-171450">
              <a:buFont typeface="Arial" panose="020B0604020202020204" pitchFamily="34" charset="0"/>
              <a:buChar char="•"/>
            </a:pPr>
            <a:r>
              <a:rPr lang="en-US" dirty="0"/>
              <a:t>The authentication slides should be a good quick-reference for you as you work with each of these platforms.</a:t>
            </a:r>
          </a:p>
          <a:p>
            <a:pPr marL="171450" indent="-171450">
              <a:buFont typeface="Arial" panose="020B0604020202020204" pitchFamily="34" charset="0"/>
              <a:buChar char="•"/>
            </a:pPr>
            <a:r>
              <a:rPr lang="en-US" dirty="0"/>
              <a:t>This is the URL for APIC authentication and notice the </a:t>
            </a:r>
            <a:r>
              <a:rPr lang="en-US" b="1" dirty="0"/>
              <a:t>.json</a:t>
            </a:r>
            <a:r>
              <a:rPr lang="en-US" b="0" dirty="0"/>
              <a:t> extension.</a:t>
            </a:r>
          </a:p>
          <a:p>
            <a:pPr marL="628650" lvl="1" indent="-171450">
              <a:buFont typeface="Arial" panose="020B0604020202020204" pitchFamily="34" charset="0"/>
              <a:buChar char="•"/>
            </a:pPr>
            <a:r>
              <a:rPr lang="en-US" b="0" dirty="0"/>
              <a:t>ACI ignores any </a:t>
            </a:r>
            <a:r>
              <a:rPr lang="en-US" b="1" dirty="0"/>
              <a:t>content-type</a:t>
            </a:r>
            <a:r>
              <a:rPr lang="en-US" b="0" dirty="0"/>
              <a:t> and </a:t>
            </a:r>
            <a:r>
              <a:rPr lang="en-US" b="1" dirty="0"/>
              <a:t>accept</a:t>
            </a:r>
            <a:r>
              <a:rPr lang="en-US" b="0" dirty="0"/>
              <a:t> headers.</a:t>
            </a:r>
          </a:p>
          <a:p>
            <a:pPr marL="628650" lvl="1" indent="-171450">
              <a:buFont typeface="Arial" panose="020B0604020202020204" pitchFamily="34" charset="0"/>
              <a:buChar char="•"/>
            </a:pPr>
            <a:r>
              <a:rPr lang="en-US" b="0" dirty="0"/>
              <a:t>You set this extension to either </a:t>
            </a:r>
            <a:r>
              <a:rPr lang="en-US" b="1" dirty="0"/>
              <a:t>.json </a:t>
            </a:r>
            <a:r>
              <a:rPr lang="en-US" b="0" dirty="0"/>
              <a:t>or</a:t>
            </a:r>
            <a:r>
              <a:rPr lang="en-US" b="1" dirty="0"/>
              <a:t> .xml </a:t>
            </a:r>
            <a:r>
              <a:rPr lang="en-US" b="0" dirty="0"/>
              <a:t>to specify which format you want to work with.</a:t>
            </a:r>
          </a:p>
          <a:p>
            <a:pPr marL="628650" lvl="1" indent="-171450">
              <a:buFont typeface="Arial" panose="020B0604020202020204" pitchFamily="34" charset="0"/>
              <a:buChar char="•"/>
            </a:pPr>
            <a:r>
              <a:rPr lang="en-US" b="0" dirty="0"/>
              <a:t>This is true for all ACI URLs/endpoints.</a:t>
            </a:r>
          </a:p>
          <a:p>
            <a:pPr marL="171450" indent="-171450">
              <a:buFont typeface="Arial" panose="020B0604020202020204" pitchFamily="34" charset="0"/>
              <a:buChar char="•"/>
            </a:pPr>
            <a:r>
              <a:rPr lang="en-US" dirty="0"/>
              <a:t>Authenticating with ACI requires a username and password sent in the body of an HTTP post message.</a:t>
            </a:r>
          </a:p>
          <a:p>
            <a:pPr marL="628650" lvl="1" indent="-171450">
              <a:buFont typeface="Arial" panose="020B0604020202020204" pitchFamily="34" charset="0"/>
              <a:buChar char="•"/>
            </a:pPr>
            <a:r>
              <a:rPr lang="en-US" dirty="0"/>
              <a:t>This is what the JSON-encoded format looks like.</a:t>
            </a:r>
          </a:p>
          <a:p>
            <a:pPr marL="628650" lvl="1" indent="-171450">
              <a:buFont typeface="Arial" panose="020B0604020202020204" pitchFamily="34" charset="0"/>
              <a:buChar char="•"/>
            </a:pPr>
            <a:r>
              <a:rPr lang="en-US" dirty="0"/>
              <a:t>Notice how the username and password are nested in several levels of JSON objects.</a:t>
            </a:r>
          </a:p>
          <a:p>
            <a:pPr marL="171450" lvl="0" indent="-171450">
              <a:buFont typeface="Arial" panose="020B0604020202020204" pitchFamily="34" charset="0"/>
              <a:buChar char="•"/>
            </a:pPr>
            <a:r>
              <a:rPr lang="en-US" dirty="0"/>
              <a:t>The APIC response body will include a </a:t>
            </a:r>
            <a:r>
              <a:rPr lang="en-US" b="1" dirty="0"/>
              <a:t>token</a:t>
            </a:r>
            <a:r>
              <a:rPr lang="en-US" b="0" dirty="0"/>
              <a:t> that you need to use for subsequent requests.</a:t>
            </a:r>
          </a:p>
          <a:p>
            <a:pPr marL="628650" lvl="1" indent="-171450">
              <a:buFont typeface="Arial" panose="020B0604020202020204" pitchFamily="34" charset="0"/>
              <a:buChar char="•"/>
            </a:pPr>
            <a:r>
              <a:rPr lang="en-US" b="0" dirty="0"/>
              <a:t>Those requests need to include that token in a cookie named </a:t>
            </a:r>
            <a:r>
              <a:rPr lang="en-US" b="1" dirty="0"/>
              <a:t>APIC-Cookie.</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1857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ACI’s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an APIC and we will use that sandbox in our upcoming examples.</a:t>
            </a:r>
          </a:p>
          <a:p>
            <a:pPr marL="628650" lvl="1" indent="-171450">
              <a:buFont typeface="Arial" panose="020B0604020202020204" pitchFamily="34" charset="0"/>
              <a:buChar char="•"/>
            </a:pPr>
            <a:r>
              <a:rPr lang="en-US" dirty="0"/>
              <a:t>While we can’t write any new data to these sandboxes, we also have the benefit of not having to start up labs to do some quick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ACI.</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1428853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start with an example API call using cURL.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--data-raw option to pass ACI our credentials, in the specific format required by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so that cURL has a place to store the response cookie which will contain our authentication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cookie_jar</a:t>
            </a:r>
            <a:r>
              <a:rPr lang="en-US" dirty="0"/>
              <a:t> name is arbitrary, you can use any file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cURL storing the token in our cookie file, we will see the token, among other things, displayed in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can request a list of APIC tenants using that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new cURL GET request and set the URL to the value of the Tenant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still use the -k and -</a:t>
            </a:r>
            <a:r>
              <a:rPr lang="en-US" dirty="0" err="1"/>
              <a:t>i</a:t>
            </a:r>
            <a:r>
              <a:rPr lang="en-US" dirty="0"/>
              <a:t> options plus we add the -b option, followed by the name of our cookie file, to send our authentication cookie with this request.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22380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we send the request to authenticate and store our token in a cookie file.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see a 200 OK message from the server and can see the token in both the </a:t>
            </a:r>
            <a:r>
              <a:rPr lang="en-US" b="1" dirty="0"/>
              <a:t>set-cookie</a:t>
            </a:r>
            <a:r>
              <a:rPr lang="en-US" b="0" dirty="0"/>
              <a:t> response header and the response body under: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err="1"/>
              <a:t>imdata</a:t>
            </a:r>
            <a:r>
              <a:rPr lang="en-US" dirty="0"/>
              <a:t>":[{"</a:t>
            </a:r>
            <a:r>
              <a:rPr lang="en-US" dirty="0" err="1"/>
              <a:t>aaaLogin</a:t>
            </a:r>
            <a:r>
              <a:rPr lang="en-US" dirty="0"/>
              <a:t>":{"attributes":{"token":"</a:t>
            </a:r>
            <a:r>
              <a:rPr lang="en-US" dirty="0" err="1"/>
              <a:t>token_id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Last, we </a:t>
            </a:r>
            <a:r>
              <a:rPr lang="en-US" b="1" dirty="0"/>
              <a:t>cat</a:t>
            </a:r>
            <a:r>
              <a:rPr lang="en-US" b="0" dirty="0"/>
              <a:t> the cookie file to see the token stored there.  We can see the name of the cookie is </a:t>
            </a:r>
            <a:r>
              <a:rPr lang="en-US" b="1" dirty="0"/>
              <a:t>APIC-cookie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get the list of Tenants with our new token.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58823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long string of output from ACI, there are 19 tenants in this response.  Even though this data isn’t terribly easy to work with in this format, we can see that we got a successful response.</a:t>
            </a:r>
          </a:p>
          <a:p>
            <a:endParaRPr lang="en-US" dirty="0"/>
          </a:p>
          <a:p>
            <a:r>
              <a:rPr lang="en-US" dirty="0"/>
              <a:t>The headers have a 200 status code so everything looks good.</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1054843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command to create a new APIC Tenant.</a:t>
            </a:r>
          </a:p>
          <a:p>
            <a:endParaRPr lang="en-US" dirty="0"/>
          </a:p>
          <a:p>
            <a:pPr marL="171450" indent="-171450">
              <a:buFont typeface="Arial" panose="020B0604020202020204" pitchFamily="34" charset="0"/>
              <a:buChar char="•"/>
            </a:pPr>
            <a:r>
              <a:rPr lang="en-US" dirty="0"/>
              <a:t>This time, we use the -X option to specify a POST request and we update the URL.</a:t>
            </a:r>
          </a:p>
          <a:p>
            <a:pPr marL="628650" lvl="1" indent="-171450">
              <a:buFont typeface="Arial" panose="020B0604020202020204" pitchFamily="34" charset="0"/>
              <a:buChar char="•"/>
            </a:pPr>
            <a:r>
              <a:rPr lang="en-US" dirty="0"/>
              <a:t>I got this URL from the API documentation.</a:t>
            </a:r>
          </a:p>
          <a:p>
            <a:pPr marL="628650" lvl="1" indent="-171450">
              <a:buFont typeface="Arial" panose="020B0604020202020204" pitchFamily="34" charset="0"/>
              <a:buChar char="•"/>
            </a:pPr>
            <a:r>
              <a:rPr lang="en-US" dirty="0"/>
              <a:t>Our --data-raw option includes all of the required key/value pairs specified by the API docs.</a:t>
            </a:r>
          </a:p>
          <a:p>
            <a:pPr marL="628650" lvl="1" indent="-171450">
              <a:buFont typeface="Arial" panose="020B0604020202020204" pitchFamily="34" charset="0"/>
              <a:buChar char="•"/>
            </a:pPr>
            <a:r>
              <a:rPr lang="en-US" dirty="0"/>
              <a:t>We include the same -</a:t>
            </a:r>
            <a:r>
              <a:rPr lang="en-US" dirty="0" err="1"/>
              <a:t>kib</a:t>
            </a:r>
            <a:r>
              <a:rPr lang="en-US" dirty="0"/>
              <a:t> options that we used in our previous request.</a:t>
            </a:r>
          </a:p>
          <a:p>
            <a:pPr marL="171450" lvl="0" indent="-171450">
              <a:buFont typeface="Arial" panose="020B0604020202020204" pitchFamily="34" charset="0"/>
              <a:buChar char="•"/>
            </a:pPr>
            <a:r>
              <a:rPr lang="en-US" dirty="0"/>
              <a:t>When we run this request, we should get a 200 OK response but the data set we receive will be empty.</a:t>
            </a:r>
          </a:p>
          <a:p>
            <a:pPr marL="628650" lvl="1" indent="-171450">
              <a:buFont typeface="Arial" panose="020B0604020202020204" pitchFamily="34" charset="0"/>
              <a:buChar char="•"/>
            </a:pPr>
            <a:r>
              <a:rPr lang="en-US" dirty="0"/>
              <a:t>That happens here because the </a:t>
            </a:r>
            <a:r>
              <a:rPr lang="en-US" dirty="0" err="1"/>
              <a:t>DevNet</a:t>
            </a:r>
            <a:r>
              <a:rPr lang="en-US" dirty="0"/>
              <a:t> Sandbox doesn’t let us write new objects.</a:t>
            </a:r>
          </a:p>
          <a:p>
            <a:pPr marL="628650" lvl="1" indent="-171450">
              <a:buFont typeface="Arial" panose="020B0604020202020204" pitchFamily="34" charset="0"/>
              <a:buChar char="•"/>
            </a:pPr>
            <a:r>
              <a:rPr lang="en-US" dirty="0"/>
              <a:t>However, we can still go through the motions and you can use this same process with a live APIC.</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796737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our request and do, indeed, get a 200 OK response although you can see the empty data set.</a:t>
            </a:r>
          </a:p>
          <a:p>
            <a:endParaRPr lang="en-US" dirty="0"/>
          </a:p>
          <a:p>
            <a:r>
              <a:rPr lang="en-US" dirty="0"/>
              <a:t>In this case that means 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196373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the APIC.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APIC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for the URL, </a:t>
            </a:r>
            <a:r>
              <a:rPr lang="en-US" b="1" dirty="0" err="1"/>
              <a:t>auth_url</a:t>
            </a:r>
            <a:r>
              <a:rPr lang="en-US" b="0" dirty="0"/>
              <a:t>, that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in the format required by ACI for our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store session information in Python, including session-specific settings and cookies,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ACI.</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how we, just like before, pass URL and </a:t>
            </a:r>
            <a:r>
              <a:rPr lang="en-US" b="1" dirty="0"/>
              <a:t>json </a:t>
            </a:r>
            <a:r>
              <a:rPr lang="en-US" b="0" dirty="0"/>
              <a:t>keyword arguments in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store the server response in a variable named </a:t>
            </a:r>
            <a:r>
              <a:rPr lang="en-US" b="1" dirty="0"/>
              <a:t>response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display the token we receive from API in a couple of different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either the </a:t>
            </a:r>
            <a:r>
              <a:rPr lang="en-US" b="1" dirty="0" err="1"/>
              <a:t>response.cookies</a:t>
            </a:r>
            <a:r>
              <a:rPr lang="en-US" b="0" dirty="0"/>
              <a:t> value or the </a:t>
            </a:r>
            <a:r>
              <a:rPr lang="en-US" b="1" dirty="0" err="1"/>
              <a:t>response.json</a:t>
            </a:r>
            <a:r>
              <a:rPr lang="en-US" b="1" dirty="0"/>
              <a:t>()</a:t>
            </a:r>
            <a:r>
              <a:rPr lang="en-US" b="0" dirty="0"/>
              <a: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 both, separated by a blank 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345011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isn’t a class on REST APIs so we won’t cover details like what they are or details about HTTP status codes.  However, we will hit a couple of highlights on why REST APIs are important.</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with cURL, the token is in the </a:t>
            </a:r>
            <a:r>
              <a:rPr lang="en-US" b="1" dirty="0"/>
              <a:t>cookie</a:t>
            </a:r>
            <a:r>
              <a:rPr lang="en-US" b="0" dirty="0"/>
              <a:t> response as well as in the response body.</a:t>
            </a:r>
          </a:p>
          <a:p>
            <a:endParaRPr lang="en-US" b="0" dirty="0"/>
          </a:p>
          <a:p>
            <a:r>
              <a:rPr lang="en-US" b="0" dirty="0"/>
              <a:t>Let’s store that cookie in a Python object so we can use it to make more requests.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2987895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two places we can get the cookie from, we will look at the code for both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either option, we create a variable named </a:t>
            </a:r>
            <a:r>
              <a:rPr lang="en-US" b="1" dirty="0"/>
              <a:t>token</a:t>
            </a:r>
            <a:r>
              <a:rPr lang="en-US" b="0" dirty="0"/>
              <a:t> to store the long token string.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Reminder, the variable name is arbitrary.</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option is to assign the </a:t>
            </a:r>
            <a:r>
              <a:rPr lang="en-US" b="1" dirty="0"/>
              <a:t>token </a:t>
            </a:r>
            <a:r>
              <a:rPr lang="en-US" b="0" dirty="0"/>
              <a:t>variable the value of the </a:t>
            </a:r>
            <a:r>
              <a:rPr lang="en-US" b="1" dirty="0"/>
              <a:t>APIC-cookie </a:t>
            </a:r>
            <a:r>
              <a:rPr lang="en-US" b="0" dirty="0"/>
              <a:t>key in the </a:t>
            </a:r>
            <a:r>
              <a:rPr lang="en-US" b="1" dirty="0" err="1"/>
              <a:t>session.cookies</a:t>
            </a:r>
            <a:r>
              <a:rPr lang="en-US" b="1" dirty="0"/>
              <a:t> </a:t>
            </a:r>
            <a:r>
              <a:rPr lang="en-US" b="0" dirty="0"/>
              <a:t>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other option is to drill into the JSON response object to get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Both options do the exact same thing; one just requires less typing.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new dictionary variable, </a:t>
            </a:r>
            <a:r>
              <a:rPr lang="en-US" b="1" dirty="0" err="1"/>
              <a:t>session_cookie</a:t>
            </a:r>
            <a:r>
              <a:rPr lang="en-US" b="0" dirty="0"/>
              <a:t>, assign it a key of </a:t>
            </a:r>
            <a:r>
              <a:rPr lang="en-US" b="1" dirty="0"/>
              <a:t>APIC-Cookie</a:t>
            </a:r>
            <a:r>
              <a:rPr lang="en-US" b="0" dirty="0"/>
              <a:t> and our </a:t>
            </a:r>
            <a:r>
              <a:rPr lang="en-US" b="1" dirty="0"/>
              <a:t>token</a:t>
            </a:r>
            <a:r>
              <a:rPr lang="en-US" b="0" dirty="0"/>
              <a:t> variable as the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print out the contents of that variable to see what it looks like.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76081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dictionary object look exactly like the APIC will expect.  Let’s use that token to request information from ACI.</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262991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Just like we did with cURL, let’s request a list of APIC Tenants.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to make our output format cleaner, we import the </a:t>
            </a:r>
            <a:r>
              <a:rPr lang="en-US" b="1" dirty="0" err="1"/>
              <a:t>pprint</a:t>
            </a:r>
            <a:r>
              <a:rPr lang="en-US" b="1" dirty="0"/>
              <a:t> </a:t>
            </a:r>
            <a:r>
              <a:rPr lang="en-US" b="0" dirty="0"/>
              <a:t>module.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update our URL and send a GET request and assign the response to a variable named </a:t>
            </a:r>
            <a:r>
              <a:rPr lang="en-US" b="1" dirty="0" err="1"/>
              <a:t>get_response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a new keyword argument, </a:t>
            </a:r>
            <a:r>
              <a:rPr lang="en-US" b="1" dirty="0"/>
              <a:t>cookies</a:t>
            </a:r>
            <a:r>
              <a:rPr lang="en-US" b="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we send any cookie data using Python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ACI the contents of the </a:t>
            </a:r>
            <a:r>
              <a:rPr lang="en-US" b="1" dirty="0" err="1"/>
              <a:t>session_cookie</a:t>
            </a:r>
            <a:r>
              <a:rPr lang="en-US" b="0" dirty="0"/>
              <a:t> variable, from the last slide, as a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print out a couple of things from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will pretty print all of the tenants using the </a:t>
            </a:r>
            <a:r>
              <a:rPr lang="en-US" b="1" dirty="0"/>
              <a:t>json()</a:t>
            </a:r>
            <a:r>
              <a:rPr lang="en-US" b="0" dirty="0"/>
              <a:t> response object method.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for brevity, we will print out the first tenant in the response by itself.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ACI returns objects in a dictionary named </a:t>
            </a:r>
            <a:r>
              <a:rPr lang="en-US" b="1" dirty="0" err="1"/>
              <a:t>imdata</a:t>
            </a:r>
            <a:r>
              <a:rPr lang="en-US" b="0" dirty="0"/>
              <a:t> and each object in the response, each tenant in this case, is a list item within that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0</a:t>
            </a:r>
            <a:r>
              <a:rPr lang="en-US" b="0" dirty="0"/>
              <a:t> position of a list will be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629114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with cURL, we get a lot of data back.</a:t>
            </a:r>
          </a:p>
          <a:p>
            <a:endParaRPr lang="en-US" dirty="0"/>
          </a:p>
          <a:p>
            <a:r>
              <a:rPr lang="en-US" dirty="0"/>
              <a:t>However, the pretty printed Python response is a little bit easier to read and we can also display individual objects from the response, so we don’t have to sift through such a huge amount of data.</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1256435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ACI by attempting to create a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ACI’s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properties for our new tenant.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also send the same </a:t>
            </a:r>
            <a:r>
              <a:rPr lang="en-US" b="1" dirty="0"/>
              <a:t>cookies</a:t>
            </a:r>
            <a:r>
              <a:rPr lang="en-US" b="0" dirty="0"/>
              <a:t> keyword argument because ACI expects our session cookie for each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should be an empty result, given this sandbox doesn’t allow write operations.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96949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200 OK returned by the APIC along with an empty data set.</a:t>
            </a:r>
          </a:p>
          <a:p>
            <a:endParaRPr lang="en-US" dirty="0"/>
          </a:p>
          <a:p>
            <a:r>
              <a:rPr lang="en-US" dirty="0"/>
              <a:t>If we were allowed to write data to this APIC, we would see some actual data in the response.</a:t>
            </a:r>
          </a:p>
          <a:p>
            <a:endParaRPr lang="en-US" dirty="0"/>
          </a:p>
          <a:p>
            <a:r>
              <a:rPr lang="en-US" dirty="0"/>
              <a:t>That wraps up our section on ACI.</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3501421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DNA Center.</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322489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DNA, in case you’re not already aware.</a:t>
            </a:r>
          </a:p>
          <a:p>
            <a:pPr marL="628650" lvl="1" indent="-171450">
              <a:buFont typeface="Arial" panose="020B0604020202020204" pitchFamily="34" charset="0"/>
              <a:buChar char="•"/>
            </a:pPr>
            <a:r>
              <a:rPr lang="en-US" dirty="0"/>
              <a:t>DNA campus routing, switching, and wireless SDN solution</a:t>
            </a:r>
          </a:p>
          <a:p>
            <a:pPr marL="171450" lvl="0" indent="-171450">
              <a:buFont typeface="Arial" panose="020B0604020202020204" pitchFamily="34" charset="0"/>
              <a:buChar char="•"/>
            </a:pPr>
            <a:r>
              <a:rPr lang="en-US" dirty="0"/>
              <a:t>The SDN controller for DNA is DNA Center (DNAC).</a:t>
            </a:r>
          </a:p>
          <a:p>
            <a:pPr marL="171450" lvl="0" indent="-171450">
              <a:buFont typeface="Arial" panose="020B0604020202020204" pitchFamily="34" charset="0"/>
              <a:buChar char="•"/>
            </a:pPr>
            <a:r>
              <a:rPr lang="en-US" dirty="0"/>
              <a:t>Here is some basic info about DNAC’s REST API:</a:t>
            </a:r>
          </a:p>
          <a:p>
            <a:pPr marL="628650" lvl="1" indent="-171450">
              <a:buFont typeface="Arial" panose="020B0604020202020204" pitchFamily="34" charset="0"/>
              <a:buChar char="•"/>
            </a:pPr>
            <a:r>
              <a:rPr lang="en-US" dirty="0"/>
              <a:t>DNAC only supports HTTPS for transport.</a:t>
            </a:r>
          </a:p>
          <a:p>
            <a:pPr marL="628650" lvl="1" indent="-171450">
              <a:buFont typeface="Arial" panose="020B0604020202020204" pitchFamily="34" charset="0"/>
              <a:buChar char="•"/>
            </a:pPr>
            <a:r>
              <a:rPr lang="en-US" dirty="0"/>
              <a:t>DNA supports GET, POST, PUT, and DELETE operations.</a:t>
            </a:r>
          </a:p>
          <a:p>
            <a:pPr marL="628650" lvl="1" indent="-171450">
              <a:buFont typeface="Arial" panose="020B0604020202020204" pitchFamily="34" charset="0"/>
              <a:buChar char="•"/>
            </a:pPr>
            <a:r>
              <a:rPr lang="en-US" dirty="0"/>
              <a:t>DNAC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274982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DNAC has two different APIs and the one we will work with is the Intent API.  The other is the IPAM API and it is available for integration with 3</a:t>
            </a:r>
            <a:r>
              <a:rPr lang="en-US" baseline="30000" dirty="0"/>
              <a:t>rd</a:t>
            </a:r>
            <a:r>
              <a:rPr lang="en-US" dirty="0"/>
              <a:t>-party IPAM solutions</a:t>
            </a:r>
          </a:p>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This is the URL for DNAC authentication.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DNAC requires HTTP basic authentication in the </a:t>
            </a:r>
            <a:r>
              <a:rPr lang="en-US" b="1" dirty="0"/>
              <a:t>authorization</a:t>
            </a:r>
            <a:r>
              <a:rPr lang="en-US" dirty="0"/>
              <a:t> header.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 basic authentication is a base 64 encoding of a username and password combination.</a:t>
            </a:r>
          </a:p>
          <a:p>
            <a:pPr marL="171450" lvl="0" indent="-171450">
              <a:buFont typeface="Arial" panose="020B0604020202020204" pitchFamily="34" charset="0"/>
              <a:buChar char="•"/>
            </a:pPr>
            <a:r>
              <a:rPr lang="en-US" dirty="0"/>
              <a:t>The DNAC response body will include a </a:t>
            </a:r>
            <a:r>
              <a:rPr lang="en-US" b="1" dirty="0"/>
              <a:t>token</a:t>
            </a:r>
            <a:r>
              <a:rPr lang="en-US" b="0" dirty="0"/>
              <a:t> that you need to use for subsequent requests.</a:t>
            </a:r>
          </a:p>
          <a:p>
            <a:pPr marL="171450" lvl="0" indent="-171450">
              <a:buFont typeface="Arial" panose="020B0604020202020204" pitchFamily="34" charset="0"/>
              <a:buChar char="•"/>
            </a:pPr>
            <a:r>
              <a:rPr lang="en-US" b="0" dirty="0"/>
              <a:t>Those requests need to include that token in a custom header named </a:t>
            </a:r>
            <a:r>
              <a:rPr lang="en-US" b="1" dirty="0"/>
              <a:t>X-Auth-Token</a:t>
            </a:r>
            <a:r>
              <a:rPr lang="en-US" b="0" dirty="0"/>
              <a:t>.</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301774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are REST APIs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Cisco products, most IT infrastructure products for that matter, have REST APIs available to support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provide a simple way, simpler than RPC, SOAP, etc., to interact with infrastructure devices using common HTTP verbs.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client/server architecture of REST makes it ideal for unambiguous interactions with different types of devices.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REST APIs are often well documented and may have code examples and SDKs to help make them really easy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many cases, the syntax between REST clients like cURL, Python, and Postman is somewhat portable so you can reuse much of your work with different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bottom line is every organization wants to be faster and more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00"/>
                </a:solidFill>
              </a:rPr>
              <a:t>Infrastructure automation is a key way to make that happen and REST APIs are essential to programmatically interfacing with infrastructure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DNAC’s API documentation, for reference.</a:t>
            </a:r>
          </a:p>
          <a:p>
            <a:pPr marL="171450" indent="-171450">
              <a:buFont typeface="Arial" panose="020B0604020202020204" pitchFamily="34" charset="0"/>
              <a:buChar char="•"/>
            </a:pPr>
            <a:r>
              <a:rPr lang="en-US" dirty="0"/>
              <a:t>There are several lab resources available on the WWT platform which you can use to test API calls.</a:t>
            </a:r>
          </a:p>
          <a:p>
            <a:pPr marL="628650" lvl="1" indent="-171450">
              <a:buFont typeface="Arial" panose="020B0604020202020204" pitchFamily="34" charset="0"/>
              <a:buChar char="•"/>
            </a:pPr>
            <a:r>
              <a:rPr lang="en-US" dirty="0"/>
              <a:t>Cisco hosts an always-on sandbox with a read-only version of DNAC and we will use that sandbox in our upcoming examples.</a:t>
            </a:r>
          </a:p>
          <a:p>
            <a:pPr marL="628650" lvl="1" indent="-171450">
              <a:buFont typeface="Arial" panose="020B0604020202020204" pitchFamily="34" charset="0"/>
              <a:buChar char="•"/>
            </a:pPr>
            <a:r>
              <a:rPr lang="en-US" dirty="0"/>
              <a:t>Just like the ACI sandbox, we can’t write any new data to the DNAC sandbox but it provides easy access.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DNAC.</a:t>
            </a:r>
          </a:p>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466024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DNAC authentication.</a:t>
            </a:r>
            <a:endParaRPr lang="en-US" b="0" dirty="0"/>
          </a:p>
          <a:p>
            <a:pPr marL="628650" lvl="1" indent="-171450">
              <a:buFont typeface="Arial" panose="020B0604020202020204" pitchFamily="34" charset="0"/>
              <a:buChar char="•"/>
            </a:pPr>
            <a:r>
              <a:rPr lang="en-US" b="0" dirty="0"/>
              <a:t>We use the -X option to make a POST request</a:t>
            </a:r>
          </a:p>
          <a:p>
            <a:pPr marL="628650" lvl="1" indent="-171450">
              <a:buFont typeface="Arial" panose="020B0604020202020204" pitchFamily="34" charset="0"/>
              <a:buChar char="•"/>
            </a:pPr>
            <a:r>
              <a:rPr lang="en-US" b="0" dirty="0"/>
              <a:t>And the -</a:t>
            </a:r>
            <a:r>
              <a:rPr lang="en-US" b="0" dirty="0" err="1"/>
              <a:t>iu</a:t>
            </a:r>
            <a:r>
              <a:rPr lang="en-US" b="0" dirty="0"/>
              <a:t> options tell cURL to display the response headers and to send HTTP Basic authentication</a:t>
            </a:r>
          </a:p>
          <a:p>
            <a:pPr marL="628650" lvl="1" indent="-171450">
              <a:buFont typeface="Arial" panose="020B0604020202020204" pitchFamily="34" charset="0"/>
              <a:buChar char="•"/>
            </a:pPr>
            <a:r>
              <a:rPr lang="en-US" b="0" dirty="0"/>
              <a:t>We use the -H option to set the </a:t>
            </a:r>
            <a:r>
              <a:rPr lang="en-US" b="1" dirty="0"/>
              <a:t>content</a:t>
            </a:r>
            <a:r>
              <a:rPr lang="en-US" b="0" dirty="0"/>
              <a:t> header to JSON</a:t>
            </a:r>
          </a:p>
          <a:p>
            <a:pPr marL="171450" indent="-171450">
              <a:buFont typeface="Arial" panose="020B0604020202020204" pitchFamily="34" charset="0"/>
              <a:buChar char="•"/>
            </a:pPr>
            <a:r>
              <a:rPr lang="en-US" dirty="0"/>
              <a:t>DNAC will reply to a successful authentication with a token which we will store in the environment variable </a:t>
            </a:r>
            <a:r>
              <a:rPr lang="en-US" b="1" dirty="0"/>
              <a:t>DNAC_TOKEN</a:t>
            </a:r>
            <a:r>
              <a:rPr lang="en-US" dirty="0"/>
              <a:t> with the </a:t>
            </a:r>
            <a:r>
              <a:rPr lang="en-US" b="1" dirty="0"/>
              <a:t>export</a:t>
            </a:r>
            <a:r>
              <a:rPr lang="en-US" b="0" dirty="0"/>
              <a:t> command.</a:t>
            </a:r>
            <a:endParaRPr lang="en-US" dirty="0"/>
          </a:p>
          <a:p>
            <a:pPr marL="628650" lvl="1" indent="-171450">
              <a:buFont typeface="Arial" panose="020B0604020202020204" pitchFamily="34" charset="0"/>
              <a:buChar char="•"/>
            </a:pPr>
            <a:r>
              <a:rPr lang="en-US" dirty="0"/>
              <a:t>This will make it easier for us to form additional requests.</a:t>
            </a:r>
          </a:p>
          <a:p>
            <a:pPr marL="171450" lvl="0" indent="-171450">
              <a:buFont typeface="Arial" panose="020B0604020202020204" pitchFamily="34" charset="0"/>
              <a:buChar char="•"/>
            </a:pPr>
            <a:r>
              <a:rPr lang="en-US" dirty="0"/>
              <a:t>Next, we will get a list of devices from DNAC using our new token.</a:t>
            </a:r>
            <a:endParaRPr lang="en-US" b="0" dirty="0"/>
          </a:p>
          <a:p>
            <a:pPr marL="628650" lvl="1" indent="-171450">
              <a:buFont typeface="Arial" panose="020B0604020202020204" pitchFamily="34" charset="0"/>
              <a:buChar char="•"/>
            </a:pPr>
            <a:r>
              <a:rPr lang="en-US" b="0" dirty="0"/>
              <a:t>We use the URL for the DNAC network devices endpoint</a:t>
            </a:r>
          </a:p>
          <a:p>
            <a:pPr marL="628650" lvl="1" indent="-171450">
              <a:buFont typeface="Arial" panose="020B0604020202020204" pitchFamily="34" charset="0"/>
              <a:buChar char="•"/>
            </a:pPr>
            <a:r>
              <a:rPr lang="en-US" b="0" dirty="0"/>
              <a:t>Use the -H option twice:</a:t>
            </a:r>
          </a:p>
          <a:p>
            <a:pPr marL="1085850" lvl="2" indent="-171450">
              <a:buFont typeface="Arial" panose="020B0604020202020204" pitchFamily="34" charset="0"/>
              <a:buChar char="•"/>
            </a:pPr>
            <a:r>
              <a:rPr lang="en-US" b="0" dirty="0"/>
              <a:t>Once to set our </a:t>
            </a:r>
            <a:r>
              <a:rPr lang="en-US" b="1" dirty="0"/>
              <a:t>content</a:t>
            </a:r>
            <a:r>
              <a:rPr lang="en-US" b="0" dirty="0"/>
              <a:t> header to JSON </a:t>
            </a:r>
          </a:p>
          <a:p>
            <a:pPr marL="1085850" lvl="2" indent="-171450">
              <a:buFont typeface="Arial" panose="020B0604020202020204" pitchFamily="34" charset="0"/>
              <a:buChar char="•"/>
            </a:pPr>
            <a:r>
              <a:rPr lang="en-US" b="0" dirty="0"/>
              <a:t>And the other to set the </a:t>
            </a:r>
            <a:r>
              <a:rPr lang="en-US" b="1" dirty="0"/>
              <a:t>X-Auth-Token</a:t>
            </a:r>
            <a:r>
              <a:rPr lang="en-US" b="0" dirty="0"/>
              <a:t> header to the value we stored in our </a:t>
            </a:r>
            <a:r>
              <a:rPr lang="en-US" b="1" dirty="0"/>
              <a:t>DNAC_TOKEN</a:t>
            </a:r>
            <a:r>
              <a:rPr lang="en-US" b="0" dirty="0"/>
              <a:t> environment variable.</a:t>
            </a:r>
          </a:p>
          <a:p>
            <a:pPr marL="628650" lvl="1" indent="-171450">
              <a:buFont typeface="Arial" panose="020B0604020202020204" pitchFamily="34" charset="0"/>
              <a:buChar char="•"/>
            </a:pPr>
            <a:r>
              <a:rPr lang="en-US" b="0" dirty="0"/>
              <a:t>We also use the -</a:t>
            </a:r>
            <a:r>
              <a:rPr lang="en-US" b="0" dirty="0" err="1"/>
              <a:t>i</a:t>
            </a:r>
            <a:r>
              <a:rPr lang="en-US" b="0" dirty="0"/>
              <a:t> options so we see the response headers and allow insecure certificates.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286471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run the command to authenticate and get our token.</a:t>
            </a:r>
          </a:p>
          <a:p>
            <a:endParaRPr lang="en-US" dirty="0"/>
          </a:p>
          <a:p>
            <a:r>
              <a:rPr lang="en-US" dirty="0"/>
              <a:t>Once we have the token, we will construct another script to export the token into an environment variable.  Basically, we will copy and paste the last line of this script, copy and paste the DNAC token in the blank space within the line, and write a new line to the bottom of the file.</a:t>
            </a:r>
          </a:p>
          <a:p>
            <a:endParaRPr lang="en-US" dirty="0"/>
          </a:p>
          <a:p>
            <a:r>
              <a:rPr lang="en-US" dirty="0"/>
              <a:t>We will look at the script once more to make sure the new line will do what we want it to do and then run the script to create our </a:t>
            </a:r>
            <a:r>
              <a:rPr lang="en-US" b="1" dirty="0"/>
              <a:t>DNAC_TOKEN </a:t>
            </a:r>
            <a:r>
              <a:rPr lang="en-US" dirty="0"/>
              <a:t>environment variable.</a:t>
            </a:r>
          </a:p>
          <a:p>
            <a:endParaRPr lang="en-US" dirty="0"/>
          </a:p>
          <a:p>
            <a:r>
              <a:rPr lang="en-US" dirty="0"/>
              <a:t>Finally, we will run the command to get the DNAC devices.  You can see, much like with ACI Tenants, there is a lot of information in this output but we got a 200 OK message from DNAC, so the command did exactly what we wanted.</a:t>
            </a:r>
          </a:p>
          <a:p>
            <a:endParaRPr lang="en-US" dirty="0"/>
          </a:p>
          <a:p>
            <a:r>
              <a:rPr lang="en-US" dirty="0"/>
              <a:t>The screen recording doesn’t have the </a:t>
            </a:r>
            <a:r>
              <a:rPr lang="en-US" b="1" dirty="0"/>
              <a:t>-k</a:t>
            </a:r>
            <a:r>
              <a:rPr lang="en-US" b="0" dirty="0"/>
              <a:t> options but the sample scripts in the GitHub repo do.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30638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use a POST request to get the output of a ‘show version’ from one particular DNAC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the -</a:t>
            </a:r>
            <a:r>
              <a:rPr lang="en-US" dirty="0" err="1"/>
              <a:t>i</a:t>
            </a:r>
            <a:r>
              <a:rPr lang="en-US" dirty="0"/>
              <a:t> option to see the response headers and the -X option to make the request a POST operation.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same headers as in the last request and update the URL per the DNAC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thing we do is use the --data-raw option to tell DNAC which command to run on which device.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also straight out of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DNAC sandbox has gone back and forth on how it responds to POST &amp; PUT 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are sample commands in the GitHub repository that will show you how to download a file with the command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the command and see what happens.</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3543007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DNAC sandbox gives us a 403 error and a message indicating we don’t have permission to perform this action.</a:t>
            </a:r>
          </a:p>
          <a:p>
            <a:endParaRPr lang="en-US" dirty="0"/>
          </a:p>
          <a:p>
            <a:r>
              <a:rPr lang="en-US" dirty="0"/>
              <a:t>Everything worked just like we expected.</a:t>
            </a:r>
          </a:p>
          <a:p>
            <a:endParaRPr lang="en-US" dirty="0"/>
          </a:p>
          <a:p>
            <a:r>
              <a:rPr lang="en-US" dirty="0"/>
              <a:t>Let’s repeat this process using Python.</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35761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is a new Python shell, once again, we import the Requests library first.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disable insecure certificate warnings.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string variable </a:t>
            </a:r>
            <a:r>
              <a:rPr lang="en-US" b="1" dirty="0" err="1"/>
              <a:t>auth_url</a:t>
            </a:r>
            <a:r>
              <a:rPr lang="en-US" b="1" dirty="0"/>
              <a:t> </a:t>
            </a:r>
            <a:r>
              <a:rPr lang="en-US" b="0" dirty="0"/>
              <a:t>to the DNAC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named </a:t>
            </a:r>
            <a:r>
              <a:rPr lang="en-US" b="1" dirty="0"/>
              <a:t>headers</a:t>
            </a:r>
            <a:r>
              <a:rPr lang="en-US" b="0" dirty="0"/>
              <a:t> to hold our </a:t>
            </a:r>
            <a:r>
              <a:rPr lang="en-US" b="1" dirty="0"/>
              <a:t>content</a:t>
            </a:r>
            <a:r>
              <a:rPr lang="en-US" b="0" dirty="0"/>
              <a:t> header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variable called </a:t>
            </a:r>
            <a:r>
              <a:rPr lang="en-US" b="1" dirty="0" err="1"/>
              <a:t>auth_data</a:t>
            </a:r>
            <a:r>
              <a:rPr lang="en-US" b="0" dirty="0"/>
              <a:t> and set the value to a tuple which holds our username followed by our password.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can send the request with the </a:t>
            </a:r>
            <a:r>
              <a:rPr lang="en-US" b="1" dirty="0" err="1"/>
              <a:t>requests.post</a:t>
            </a:r>
            <a:r>
              <a:rPr lang="en-US" b="1" dirty="0"/>
              <a:t>()</a:t>
            </a:r>
            <a:r>
              <a:rPr lang="en-US" b="0" dirty="0"/>
              <a:t> function and we store the server response in a variable named </a:t>
            </a:r>
            <a:r>
              <a:rPr lang="en-US" b="1" dirty="0"/>
              <a:t>response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send four arguments in the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 </a:t>
            </a:r>
            <a:r>
              <a:rPr lang="en-US" b="1" dirty="0"/>
              <a:t>headers</a:t>
            </a:r>
            <a:r>
              <a:rPr lang="en-US" b="0" dirty="0"/>
              <a:t> set to our </a:t>
            </a:r>
            <a:r>
              <a:rPr lang="en-US" b="1"/>
              <a:t>headers </a:t>
            </a:r>
            <a:r>
              <a:rPr lang="en-US" b="0"/>
              <a:t>variable and </a:t>
            </a:r>
            <a:r>
              <a:rPr lang="en-US" b="1" dirty="0"/>
              <a:t>auth</a:t>
            </a:r>
            <a:r>
              <a:rPr lang="en-US" b="0" dirty="0"/>
              <a:t> set to our two-tuple username and password variable (</a:t>
            </a:r>
            <a:r>
              <a:rPr lang="en-US" b="1" dirty="0" err="1"/>
              <a:t>auth_data</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display the token by using the </a:t>
            </a:r>
            <a:r>
              <a:rPr lang="en-US" b="1" dirty="0"/>
              <a:t>print()</a:t>
            </a:r>
            <a:r>
              <a:rPr lang="en-US" b="0" dirty="0"/>
              <a:t> function to call the JSON-formatted version of the response body.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Since we have the token, let’s add it to our existing </a:t>
            </a:r>
            <a:r>
              <a:rPr lang="en-US" b="1" dirty="0"/>
              <a:t>headers</a:t>
            </a:r>
            <a:r>
              <a:rPr lang="en-US" b="0" dirty="0"/>
              <a:t> dictionary for the next request.</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create a dictionary variable named </a:t>
            </a:r>
            <a:r>
              <a:rPr lang="en-US" b="1" dirty="0"/>
              <a:t>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Set the key to the DNAC custom token header </a:t>
            </a:r>
            <a:r>
              <a:rPr lang="en-US" b="1" dirty="0"/>
              <a:t>X-Auth-Token</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the key to the value of the </a:t>
            </a:r>
            <a:r>
              <a:rPr lang="en-US" b="1" dirty="0"/>
              <a:t>Token</a:t>
            </a:r>
            <a:r>
              <a:rPr lang="en-US" b="0" dirty="0"/>
              <a:t> key in the JSON-formatted response object.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use the dictionary update method to add the our </a:t>
            </a:r>
            <a:r>
              <a:rPr lang="en-US" b="1" dirty="0"/>
              <a:t>token </a:t>
            </a:r>
            <a:r>
              <a:rPr lang="en-US" b="0" dirty="0"/>
              <a:t>dictionary to the existing </a:t>
            </a:r>
            <a:r>
              <a:rPr lang="en-US" b="1" dirty="0"/>
              <a:t>headers</a:t>
            </a:r>
            <a:r>
              <a:rPr lang="en-US" b="0" dirty="0"/>
              <a:t> dictionary.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can print the headers to make sure everything looks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146050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happen pretty quickly.</a:t>
            </a:r>
          </a:p>
          <a:p>
            <a:endParaRPr lang="en-US" dirty="0"/>
          </a:p>
          <a:p>
            <a:r>
              <a:rPr lang="en-US" dirty="0"/>
              <a:t>First, we send the authentication request to DNAC and it replies with a token in the response body.</a:t>
            </a:r>
          </a:p>
          <a:p>
            <a:endParaRPr lang="en-US" dirty="0"/>
          </a:p>
          <a:p>
            <a:r>
              <a:rPr lang="en-US" dirty="0"/>
              <a:t>Next, we update our headers with the token and display our new headers.</a:t>
            </a:r>
          </a:p>
          <a:p>
            <a:endParaRPr lang="en-US" dirty="0"/>
          </a:p>
          <a:p>
            <a:r>
              <a:rPr lang="en-US" dirty="0"/>
              <a:t>You can see that we now have two keys in our </a:t>
            </a:r>
            <a:r>
              <a:rPr lang="en-US" b="1" dirty="0"/>
              <a:t>headers</a:t>
            </a:r>
            <a:r>
              <a:rPr lang="en-US" b="0" dirty="0"/>
              <a:t> dictionary – one for </a:t>
            </a:r>
            <a:r>
              <a:rPr lang="en-US" b="1" dirty="0"/>
              <a:t>content-type</a:t>
            </a:r>
            <a:r>
              <a:rPr lang="en-US" b="0" dirty="0"/>
              <a:t> and one for </a:t>
            </a:r>
            <a:r>
              <a:rPr lang="en-US" b="1" dirty="0"/>
              <a:t>X-Auth-Token</a:t>
            </a:r>
            <a:r>
              <a:rPr lang="en-US" b="0" dirty="0"/>
              <a:t>.</a:t>
            </a:r>
          </a:p>
          <a:p>
            <a:endParaRPr lang="en-US" b="0" dirty="0"/>
          </a:p>
          <a:p>
            <a:r>
              <a:rPr lang="en-US" b="0" dirty="0"/>
              <a:t>Once again, the screen recording doesn’t account for insecure certificates but the sample code in the repo does.</a:t>
            </a:r>
          </a:p>
          <a:p>
            <a:endParaRPr lang="en-US" b="0" dirty="0"/>
          </a:p>
          <a:p>
            <a:r>
              <a:rPr lang="en-US" b="0" dirty="0"/>
              <a:t>We are ready to send new requests to DNAC now.</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370589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get that same list of devices with Python that we got already with cURL.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import the pretty print module to help make the DNAC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our </a:t>
            </a:r>
            <a:r>
              <a:rPr lang="en-US" b="1" dirty="0" err="1"/>
              <a:t>get_url</a:t>
            </a:r>
            <a:r>
              <a:rPr lang="en-US" b="1" dirty="0"/>
              <a:t> </a:t>
            </a:r>
            <a:r>
              <a:rPr lang="en-US" b="0" dirty="0"/>
              <a:t>variable to the network device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Send our GET request with the new URL and the headers we just finished updating with the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display the output similarly to what we did with ACI: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Use the</a:t>
            </a:r>
            <a:r>
              <a:rPr lang="en-US" b="1" dirty="0"/>
              <a:t> </a:t>
            </a:r>
            <a:r>
              <a:rPr lang="en-US" b="1" dirty="0" err="1"/>
              <a:t>pprint</a:t>
            </a:r>
            <a:r>
              <a:rPr lang="en-US" b="1" dirty="0"/>
              <a:t>()</a:t>
            </a:r>
            <a:r>
              <a:rPr lang="en-US" b="0" dirty="0"/>
              <a:t> function to display the entire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Print a blank 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use the </a:t>
            </a:r>
            <a:r>
              <a:rPr lang="en-US" b="1" dirty="0" err="1"/>
              <a:t>pprint</a:t>
            </a:r>
            <a:r>
              <a:rPr lang="en-US" b="1" dirty="0"/>
              <a:t>()</a:t>
            </a:r>
            <a:r>
              <a:rPr lang="en-US" b="0" dirty="0"/>
              <a:t> function one more time to get the first device in the response.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DNAC response object is a dictionary with a key named </a:t>
            </a:r>
            <a:r>
              <a:rPr lang="en-US" b="1" dirty="0"/>
              <a:t>response</a:t>
            </a:r>
            <a:r>
              <a:rPr lang="en-US" b="0" dirty="0"/>
              <a:t> and, just like ACI, the value of that key contains a list of devices.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List index </a:t>
            </a:r>
            <a:r>
              <a:rPr lang="en-US" b="1" dirty="0"/>
              <a:t>0</a:t>
            </a:r>
            <a:r>
              <a:rPr lang="en-US" b="0" dirty="0"/>
              <a:t> will show us the first device in the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1160307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DNAC returns a lot of output, like we expect, and we see the line break between our two pretty print commands.</a:t>
            </a:r>
          </a:p>
          <a:p>
            <a:endParaRPr lang="en-US" dirty="0"/>
          </a:p>
          <a:p>
            <a:r>
              <a:rPr lang="en-US" dirty="0"/>
              <a:t>Everything after the line break is just the first device, everything before the line break is the full list of devices.</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2016395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like we did with cURL, let’s try to run a ‘show version’ command with Python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dictionary object in the format required by DBAC’s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update our URL to also comply with the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send the request, we use the </a:t>
            </a:r>
            <a:r>
              <a:rPr lang="en-US" b="1" dirty="0"/>
              <a:t>json</a:t>
            </a:r>
            <a:r>
              <a:rPr lang="en-US" b="0" dirty="0"/>
              <a:t> keyword argument to send the object which tells DNAC to run the ‘show version’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get an authentication error if we forget to send the cookie.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our HTTP status code and reason followed by what will either be a 403 Forbidden or 202 Accepted message.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403 Forbidden, because we can’t always perform write operations to the sandbox.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if you get a 403, you will know your syntax is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Sometimes you will get a 202 Accepted with a Task ID which lets us check the status of the task we submitted.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a 202, there is sample code in the GitHub repository that will show you how to download a file with the command results.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25435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things off by digging into cURL.</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a:t>
            </a:r>
            <a:r>
              <a:rPr lang="en-US" dirty="0"/>
              <a:t>see 403 Forbidden followed by an error message.</a:t>
            </a:r>
          </a:p>
          <a:p>
            <a:endParaRPr lang="en-US" dirty="0"/>
          </a:p>
          <a:p>
            <a:r>
              <a:rPr lang="en-US" dirty="0"/>
              <a:t>That wraps up our section on DNAC.</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54671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Meraki APIs.</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373480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Meraki, in case you’re not already aware.</a:t>
            </a:r>
          </a:p>
          <a:p>
            <a:pPr marL="628650" lvl="1" indent="-171450">
              <a:buFont typeface="Arial" panose="020B0604020202020204" pitchFamily="34" charset="0"/>
              <a:buChar char="•"/>
            </a:pPr>
            <a:r>
              <a:rPr lang="en-US" dirty="0"/>
              <a:t>Cloud-controlled platform with products that cover routing, switching, wireless, security, and MDM.</a:t>
            </a:r>
          </a:p>
          <a:p>
            <a:pPr marL="171450" lvl="0" indent="-171450">
              <a:buFont typeface="Arial" panose="020B0604020202020204" pitchFamily="34" charset="0"/>
              <a:buChar char="•"/>
            </a:pPr>
            <a:r>
              <a:rPr lang="en-US" dirty="0"/>
              <a:t>The SDN controller for Meraki products is The Meraki cloud.</a:t>
            </a:r>
          </a:p>
          <a:p>
            <a:pPr marL="171450" lvl="0" indent="-171450">
              <a:buFont typeface="Arial" panose="020B0604020202020204" pitchFamily="34" charset="0"/>
              <a:buChar char="•"/>
            </a:pPr>
            <a:r>
              <a:rPr lang="en-US" dirty="0"/>
              <a:t>Here is some basic info about Meraki’s REST API:</a:t>
            </a:r>
          </a:p>
          <a:p>
            <a:pPr marL="628650" lvl="1" indent="-171450">
              <a:buFont typeface="Arial" panose="020B0604020202020204" pitchFamily="34" charset="0"/>
              <a:buChar char="•"/>
            </a:pPr>
            <a:r>
              <a:rPr lang="en-US" dirty="0"/>
              <a:t>Meraki only supports HTTPS for transport.</a:t>
            </a:r>
          </a:p>
          <a:p>
            <a:pPr marL="628650" lvl="1" indent="-171450">
              <a:buFont typeface="Arial" panose="020B0604020202020204" pitchFamily="34" charset="0"/>
              <a:buChar char="•"/>
            </a:pPr>
            <a:r>
              <a:rPr lang="en-US" dirty="0"/>
              <a:t>Meraki supports GET, POST, PUT, and DELETE operations.</a:t>
            </a:r>
          </a:p>
          <a:p>
            <a:pPr marL="628650" lvl="1" indent="-171450">
              <a:buFont typeface="Arial" panose="020B0604020202020204" pitchFamily="34" charset="0"/>
              <a:buChar char="•"/>
            </a:pPr>
            <a:r>
              <a:rPr lang="en-US" dirty="0"/>
              <a:t>Meraki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178748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Meraki has several APIs and the one we will work with is the Dashboard API.</a:t>
            </a:r>
          </a:p>
          <a:p>
            <a:pPr marL="628650" lvl="1" indent="-171450">
              <a:buFont typeface="Arial" panose="020B0604020202020204" pitchFamily="34" charset="0"/>
              <a:buChar char="•"/>
            </a:pPr>
            <a:r>
              <a:rPr lang="en-US" dirty="0"/>
              <a:t>For reference, the other Meraki APIs are Webhooks, Captive Portal, </a:t>
            </a:r>
            <a:r>
              <a:rPr lang="en-US" dirty="0" err="1"/>
              <a:t>WiFi</a:t>
            </a:r>
            <a:r>
              <a:rPr lang="en-US" dirty="0"/>
              <a:t> &amp; Bluetooth Scanning, and MV-series cameras.</a:t>
            </a:r>
          </a:p>
          <a:p>
            <a:pPr marL="628650" lvl="1" indent="-171450">
              <a:buFont typeface="Arial" panose="020B0604020202020204" pitchFamily="34" charset="0"/>
              <a:buChar char="•"/>
            </a:pPr>
            <a:r>
              <a:rPr lang="en-US" dirty="0"/>
              <a:t>This is the base URL for all Meraki API calls.</a:t>
            </a:r>
          </a:p>
          <a:p>
            <a:pPr marL="171450" lvl="0" indent="-171450">
              <a:buFont typeface="Arial" panose="020B0604020202020204" pitchFamily="34" charset="0"/>
              <a:buChar char="•"/>
            </a:pPr>
            <a:r>
              <a:rPr lang="en-US" dirty="0"/>
              <a:t>Authenticating with Meraki is a bit different from ACI and DNAC.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send credentials to Meraki in order to request a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administrators log on to the Meraki Dashboard and create an API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send that API key with every request in a custom request header named </a:t>
            </a:r>
            <a:r>
              <a:rPr lang="en-US" b="1" dirty="0"/>
              <a:t>X-Cisco-Meraki-API-Key</a:t>
            </a:r>
            <a:r>
              <a:rPr lang="en-US" b="0" dirty="0"/>
              <a:t>.</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348688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Meraki’s API documentation, for reference.</a:t>
            </a:r>
          </a:p>
          <a:p>
            <a:pPr marL="171450" indent="-171450">
              <a:buFont typeface="Arial" panose="020B0604020202020204" pitchFamily="34" charset="0"/>
              <a:buChar char="•"/>
            </a:pPr>
            <a:r>
              <a:rPr lang="en-US" dirty="0"/>
              <a:t>We don’t host any lab resources for Meraki although Cisco can provision trial organizations, by request.</a:t>
            </a:r>
          </a:p>
          <a:p>
            <a:pPr marL="628650" lvl="1" indent="-171450">
              <a:buFont typeface="Arial" panose="020B0604020202020204" pitchFamily="34" charset="0"/>
              <a:buChar char="•"/>
            </a:pPr>
            <a:r>
              <a:rPr lang="en-US" dirty="0"/>
              <a:t>Cisco hosts, in the Meraki cloud, an always-on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804195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start with cURL and the first thing we will do is set an environment variable called </a:t>
            </a:r>
            <a:r>
              <a:rPr lang="en-US" b="1" dirty="0"/>
              <a:t>MERAKI_TOKEN </a:t>
            </a:r>
            <a:r>
              <a:rPr lang="en-US" dirty="0"/>
              <a:t>to the value of our API token.</a:t>
            </a:r>
          </a:p>
          <a:p>
            <a:pPr marL="628650" lvl="1" indent="-171450">
              <a:buFont typeface="Arial" panose="020B0604020202020204" pitchFamily="34" charset="0"/>
              <a:buChar char="•"/>
            </a:pPr>
            <a:r>
              <a:rPr lang="en-US" dirty="0"/>
              <a:t>This will save us copying and pasting a long token over and over.</a:t>
            </a:r>
          </a:p>
          <a:p>
            <a:pPr marL="171450" indent="-171450">
              <a:buFont typeface="Arial" panose="020B0604020202020204" pitchFamily="34" charset="0"/>
              <a:buChar char="•"/>
            </a:pPr>
            <a:r>
              <a:rPr lang="en-US" b="0"/>
              <a:t>Next, </a:t>
            </a:r>
            <a:r>
              <a:rPr lang="en-US" b="0" dirty="0"/>
              <a:t>we will create a GET request to get a list of organizations in our Meraki management domain.</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 – remember, we saw that Meraki performs redirection during our cURL overview.</a:t>
            </a:r>
          </a:p>
          <a:p>
            <a:pPr marL="628650" lvl="1" indent="-171450">
              <a:buFont typeface="Arial" panose="020B0604020202020204" pitchFamily="34" charset="0"/>
              <a:buChar char="•"/>
            </a:pPr>
            <a:r>
              <a:rPr lang="en-US" b="0" dirty="0"/>
              <a:t>We use the -X option to specify a GET request, even though that isn’t required.</a:t>
            </a:r>
          </a:p>
          <a:p>
            <a:pPr marL="628650" lvl="1" indent="-171450">
              <a:buFont typeface="Arial" panose="020B0604020202020204" pitchFamily="34" charset="0"/>
              <a:buChar char="•"/>
            </a:pPr>
            <a:r>
              <a:rPr lang="en-US" b="0" dirty="0"/>
              <a:t>And we use the -H option to create the required authentication header and set the value to that of our </a:t>
            </a:r>
            <a:r>
              <a:rPr lang="en-US" b="1" dirty="0"/>
              <a:t>MERAKI_TOKEN </a:t>
            </a:r>
            <a:r>
              <a:rPr lang="en-US" b="0" dirty="0"/>
              <a:t>environment variable.</a:t>
            </a:r>
            <a:endParaRPr lang="en-US" b="1"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3389887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using </a:t>
            </a:r>
            <a:r>
              <a:rPr lang="en-US" b="1" dirty="0"/>
              <a:t>cat</a:t>
            </a:r>
            <a:r>
              <a:rPr lang="en-US" b="0" dirty="0"/>
              <a:t> to view the script that creates our environment variable and then we execute that script.</a:t>
            </a:r>
          </a:p>
          <a:p>
            <a:endParaRPr lang="en-US" b="0" dirty="0"/>
          </a:p>
          <a:p>
            <a:r>
              <a:rPr lang="en-US" b="0" dirty="0"/>
              <a:t>Next, we send the cURL request to get our Meraki Organizations.</a:t>
            </a:r>
          </a:p>
          <a:p>
            <a:endParaRPr lang="en-US" b="0" dirty="0"/>
          </a:p>
          <a:p>
            <a:r>
              <a:rPr lang="en-US" b="0" dirty="0"/>
              <a:t>We see a 200 OK response and a good amount of JSON-formatted data in the response body so that’s a good start.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365628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build and send a request to create a new Organization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build this POST request with similar options to our GET request.</a:t>
            </a:r>
          </a:p>
          <a:p>
            <a:pPr marL="628650" lvl="1" indent="-171450">
              <a:buFont typeface="Arial" panose="020B0604020202020204" pitchFamily="34" charset="0"/>
              <a:buChar char="•"/>
            </a:pPr>
            <a:r>
              <a:rPr lang="en-US" b="0" dirty="0"/>
              <a:t>We use the -</a:t>
            </a:r>
            <a:r>
              <a:rPr lang="en-US" b="0" dirty="0" err="1"/>
              <a:t>i</a:t>
            </a:r>
            <a:r>
              <a:rPr lang="en-US" b="0" dirty="0"/>
              <a:t> option to display response headers.</a:t>
            </a:r>
          </a:p>
          <a:p>
            <a:pPr marL="628650" lvl="1" indent="-171450">
              <a:buFont typeface="Arial" panose="020B0604020202020204" pitchFamily="34" charset="0"/>
              <a:buChar char="•"/>
            </a:pPr>
            <a:r>
              <a:rPr lang="en-US" b="0" dirty="0"/>
              <a:t>The -L option to direct cURL to follow HTTP redirects</a:t>
            </a:r>
          </a:p>
          <a:p>
            <a:pPr marL="628650" lvl="1" indent="-171450">
              <a:buFont typeface="Arial" panose="020B0604020202020204" pitchFamily="34" charset="0"/>
              <a:buChar char="•"/>
            </a:pPr>
            <a:r>
              <a:rPr lang="en-US" b="0" dirty="0"/>
              <a:t>We use the -X option to specify a POST request.</a:t>
            </a:r>
          </a:p>
          <a:p>
            <a:pPr marL="628650" lvl="1" indent="-171450">
              <a:buFont typeface="Arial" panose="020B0604020202020204" pitchFamily="34" charset="0"/>
              <a:buChar char="•"/>
            </a:pPr>
            <a:r>
              <a:rPr lang="en-US" b="0" dirty="0"/>
              <a:t>And we use the -H option to for the authentication header.</a:t>
            </a:r>
          </a:p>
          <a:p>
            <a:pPr marL="628650" lvl="1" indent="-171450">
              <a:buFont typeface="Arial" panose="020B0604020202020204" pitchFamily="34" charset="0"/>
              <a:buChar char="•"/>
            </a:pPr>
            <a:r>
              <a:rPr lang="en-US" b="0" dirty="0"/>
              <a:t>We add the --data-raw option to specify the information required by the Meraki API documentation to create a new Organization Network.</a:t>
            </a:r>
          </a:p>
          <a:p>
            <a:pPr marL="171450" lvl="0" indent="-171450">
              <a:buFont typeface="Arial" panose="020B0604020202020204" pitchFamily="34" charset="0"/>
              <a:buChar char="•"/>
            </a:pPr>
            <a:r>
              <a:rPr lang="en-US" b="0" dirty="0"/>
              <a:t>Of course, this won’t work with the sandbox environment but we will go through the process for practice.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720614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as expected, we get a 403 response.</a:t>
            </a:r>
          </a:p>
          <a:p>
            <a:endParaRPr lang="en-US" dirty="0"/>
          </a:p>
          <a:p>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3084004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new Python shell, once again, means we need to import some libraries and modules.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the Requests and OS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we import the </a:t>
            </a:r>
            <a:r>
              <a:rPr lang="en-US" b="1" dirty="0" err="1"/>
              <a:t>pprint</a:t>
            </a:r>
            <a:r>
              <a:rPr lang="en-US" b="0" dirty="0"/>
              <a:t>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a:t>headers</a:t>
            </a:r>
            <a:r>
              <a:rPr lang="en-US" b="0" dirty="0"/>
              <a:t> dictionary variable to specify our content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immediately follow that by adding another key/value pair do the dictionary…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X-Cisco-Meraki-API-Key</a:t>
            </a:r>
            <a:r>
              <a:rPr lang="en-US" b="0" dirty="0"/>
              <a:t> header with the value of our </a:t>
            </a:r>
            <a:r>
              <a:rPr lang="en-US" b="1" dirty="0"/>
              <a:t>MERAKI_TOKEN</a:t>
            </a:r>
            <a:r>
              <a:rPr lang="en-US" b="0" dirty="0"/>
              <a:t> environment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create a </a:t>
            </a:r>
            <a:r>
              <a:rPr lang="en-US" b="1" dirty="0" err="1"/>
              <a:t>get_url</a:t>
            </a:r>
            <a:r>
              <a:rPr lang="en-US" b="1" dirty="0"/>
              <a:t> </a:t>
            </a:r>
            <a:r>
              <a:rPr lang="en-US" b="0" dirty="0"/>
              <a:t>string variable for our API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send the request with the </a:t>
            </a:r>
            <a:r>
              <a:rPr lang="en-US" b="1" dirty="0" err="1"/>
              <a:t>requests.get</a:t>
            </a:r>
            <a:r>
              <a:rPr lang="en-US" b="1" dirty="0"/>
              <a:t>() </a:t>
            </a:r>
            <a:r>
              <a:rPr lang="en-US" b="0" dirty="0"/>
              <a:t>function, storing the response in the </a:t>
            </a:r>
            <a:r>
              <a:rPr lang="en-US" b="1" dirty="0" err="1"/>
              <a:t>get_response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Notice how we, again, send our header values in the </a:t>
            </a:r>
            <a:r>
              <a:rPr lang="en-US" b="1" dirty="0"/>
              <a:t>headers</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the request is complete, we will pretty print all of the organizations, followed by a blank line, followed by the first organization in the response.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Meraki returns a simple list of organizations so we can just specify the </a:t>
            </a:r>
            <a:r>
              <a:rPr lang="en-US" b="1" dirty="0"/>
              <a:t>0</a:t>
            </a:r>
            <a:r>
              <a:rPr lang="en-US" b="0" dirty="0"/>
              <a:t> index of the JSON-formatted result to show the first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24694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stands for client URL.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Wikipedia, cURL is a way to make web browser-like requests using a CLI.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purpose, cURL is a Linux package which allows us to make REST API calls from our terminal - it’s a web browser for our CLI.</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the execution, we see a longer JSON object in the results, the full list, followed by a shorter JSON object, just the first organization.</a:t>
            </a:r>
          </a:p>
          <a:p>
            <a:endParaRPr lang="en-US" dirty="0"/>
          </a:p>
          <a:p>
            <a:r>
              <a:rPr lang="en-US" dirty="0"/>
              <a:t>There aren’t too many organizations in the response so it’s pretty easy to look through the data.  </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22743906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finish up with Meraki by writing the Python code to create a new organizational network.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 dictionary variable named </a:t>
            </a:r>
            <a:r>
              <a:rPr lang="en-US" b="1" dirty="0"/>
              <a:t>new-network</a:t>
            </a:r>
            <a:r>
              <a:rPr lang="en-US" b="0" dirty="0"/>
              <a:t> which contains all of the key/value pairs specified by the Meraki API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Next we create a </a:t>
            </a:r>
            <a:r>
              <a:rPr lang="en-US" b="1" dirty="0" err="1"/>
              <a:t>post_url</a:t>
            </a:r>
            <a:r>
              <a:rPr lang="en-US" b="0" dirty="0"/>
              <a:t> string variable with the full API endpoint, also per the Meraki API documentation.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send the POST request using the </a:t>
            </a:r>
            <a:r>
              <a:rPr lang="en-US" b="1" dirty="0" err="1"/>
              <a:t>requests.post</a:t>
            </a:r>
            <a:r>
              <a:rPr lang="en-US" b="1" dirty="0"/>
              <a:t>()</a:t>
            </a:r>
            <a:r>
              <a:rPr lang="en-US" b="0" dirty="0"/>
              <a:t> function and include arguments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URL.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Our content and authentication headers from the previous request.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contents of the </a:t>
            </a:r>
            <a:r>
              <a:rPr lang="en-US" b="1" dirty="0" err="1"/>
              <a:t>new_network</a:t>
            </a:r>
            <a:r>
              <a:rPr lang="en-US" b="0" dirty="0"/>
              <a:t> variable, sent in the </a:t>
            </a:r>
            <a:r>
              <a:rPr lang="en-US" b="1" dirty="0"/>
              <a:t>json</a:t>
            </a:r>
            <a:r>
              <a:rPr lang="en-US" b="0" dirty="0"/>
              <a:t> keyword argument.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a:t>print()</a:t>
            </a:r>
            <a:r>
              <a:rPr lang="en-US" b="0" dirty="0"/>
              <a:t> function to display the HTTP status code and reason followed by the response body in a text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b="1" dirty="0"/>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9550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in the cURL example we get the expected 403 Forbidden response.</a:t>
            </a:r>
          </a:p>
          <a:p>
            <a:endParaRPr lang="en-US" dirty="0"/>
          </a:p>
          <a:p>
            <a:r>
              <a:rPr lang="en-US" dirty="0"/>
              <a:t>The response body is blank, in this particular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wraps up our section on Meraki.</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1073393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next, we will look at Cisco SD-WAN APIs.</a:t>
            </a:r>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50677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quick background on </a:t>
            </a:r>
            <a:r>
              <a:rPr lang="en-US" dirty="0" err="1"/>
              <a:t>Viptela</a:t>
            </a:r>
            <a:r>
              <a:rPr lang="en-US" dirty="0"/>
              <a:t> SD-WAN, in case you’re not already aware.</a:t>
            </a:r>
          </a:p>
          <a:p>
            <a:pPr marL="628650" lvl="1" indent="-171450">
              <a:buFont typeface="Arial" panose="020B0604020202020204" pitchFamily="34" charset="0"/>
              <a:buChar char="•"/>
            </a:pPr>
            <a:r>
              <a:rPr lang="en-US" dirty="0"/>
              <a:t>WAN router SDN solution.</a:t>
            </a:r>
          </a:p>
          <a:p>
            <a:pPr marL="171450" lvl="0" indent="-171450">
              <a:buFont typeface="Arial" panose="020B0604020202020204" pitchFamily="34" charset="0"/>
              <a:buChar char="•"/>
            </a:pPr>
            <a:r>
              <a:rPr lang="en-US" dirty="0"/>
              <a:t>The SDN controller for </a:t>
            </a:r>
            <a:r>
              <a:rPr lang="en-US" dirty="0" err="1"/>
              <a:t>Viptela</a:t>
            </a:r>
            <a:r>
              <a:rPr lang="en-US" dirty="0"/>
              <a:t> SD-WAN is </a:t>
            </a:r>
            <a:r>
              <a:rPr lang="en-US" dirty="0" err="1"/>
              <a:t>vManage</a:t>
            </a:r>
            <a:r>
              <a:rPr lang="en-US" dirty="0"/>
              <a:t>.</a:t>
            </a:r>
          </a:p>
          <a:p>
            <a:pPr marL="171450" lvl="0" indent="-171450">
              <a:buFont typeface="Arial" panose="020B0604020202020204" pitchFamily="34" charset="0"/>
              <a:buChar char="•"/>
            </a:pPr>
            <a:r>
              <a:rPr lang="en-US" dirty="0"/>
              <a:t>Here is some basic info about the </a:t>
            </a:r>
            <a:r>
              <a:rPr lang="en-US" dirty="0" err="1"/>
              <a:t>vManage</a:t>
            </a:r>
            <a:r>
              <a:rPr lang="en-US" dirty="0"/>
              <a:t> REST API:</a:t>
            </a:r>
          </a:p>
          <a:p>
            <a:pPr marL="628650" lvl="1" indent="-171450">
              <a:buFont typeface="Arial" panose="020B0604020202020204" pitchFamily="34" charset="0"/>
              <a:buChar char="•"/>
            </a:pPr>
            <a:r>
              <a:rPr lang="en-US" dirty="0" err="1"/>
              <a:t>vManage</a:t>
            </a:r>
            <a:r>
              <a:rPr lang="en-US" dirty="0"/>
              <a:t> only supports HTTPS for transport.</a:t>
            </a:r>
          </a:p>
          <a:p>
            <a:pPr marL="628650" lvl="1" indent="-171450">
              <a:buFont typeface="Arial" panose="020B0604020202020204" pitchFamily="34" charset="0"/>
              <a:buChar char="•"/>
            </a:pPr>
            <a:r>
              <a:rPr lang="en-US" dirty="0" err="1"/>
              <a:t>vManage</a:t>
            </a:r>
            <a:r>
              <a:rPr lang="en-US" dirty="0"/>
              <a:t> supports GET, POST, PUT, and DELETE operations.</a:t>
            </a:r>
          </a:p>
          <a:p>
            <a:pPr marL="628650" lvl="1" indent="-171450">
              <a:buFont typeface="Arial" panose="020B0604020202020204" pitchFamily="34" charset="0"/>
              <a:buChar char="•"/>
            </a:pPr>
            <a:r>
              <a:rPr lang="en-US" dirty="0" err="1"/>
              <a:t>vManage</a:t>
            </a:r>
            <a:r>
              <a:rPr lang="en-US" dirty="0"/>
              <a:t> exclusively works with JSON-encoded data.</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1456271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URL for </a:t>
            </a:r>
            <a:r>
              <a:rPr lang="en-US" dirty="0" err="1"/>
              <a:t>vManage</a:t>
            </a:r>
            <a:r>
              <a:rPr lang="en-US" dirty="0"/>
              <a:t> authentication.</a:t>
            </a:r>
            <a:endParaRPr lang="en-US" b="0" dirty="0"/>
          </a:p>
          <a:p>
            <a:pPr marL="628650" lvl="1" indent="-171450">
              <a:buFont typeface="Arial" panose="020B0604020202020204" pitchFamily="34" charset="0"/>
              <a:buChar char="•"/>
            </a:pPr>
            <a:r>
              <a:rPr lang="en-US" b="0" dirty="0" err="1"/>
              <a:t>vManage</a:t>
            </a:r>
            <a:r>
              <a:rPr lang="en-US" b="0" dirty="0"/>
              <a:t> requires that the </a:t>
            </a:r>
            <a:r>
              <a:rPr lang="en-US" b="1" dirty="0"/>
              <a:t>content-type</a:t>
            </a:r>
            <a:r>
              <a:rPr lang="en-US" b="0" dirty="0"/>
              <a:t> header specifies form URL-encoding</a:t>
            </a:r>
          </a:p>
          <a:p>
            <a:pPr marL="628650" lvl="1" indent="-171450">
              <a:buFont typeface="Arial" panose="020B0604020202020204" pitchFamily="34" charset="0"/>
              <a:buChar char="•"/>
            </a:pPr>
            <a:r>
              <a:rPr lang="en-US" b="0" dirty="0"/>
              <a:t>With a username and password sent in the body of an HTTP POST.</a:t>
            </a:r>
          </a:p>
          <a:p>
            <a:pPr marL="628650" lvl="1" indent="-171450">
              <a:buFont typeface="Arial" panose="020B0604020202020204" pitchFamily="34" charset="0"/>
              <a:buChar char="•"/>
            </a:pPr>
            <a:r>
              <a:rPr lang="en-US" b="0" dirty="0"/>
              <a:t>The username and password need to be in specific form field names, </a:t>
            </a:r>
            <a:r>
              <a:rPr lang="en-US" b="1" dirty="0" err="1"/>
              <a:t>j_username</a:t>
            </a:r>
            <a:r>
              <a:rPr lang="en-US" b="0" dirty="0"/>
              <a:t> and </a:t>
            </a:r>
            <a:r>
              <a:rPr lang="en-US" b="1" dirty="0" err="1"/>
              <a:t>j_password</a:t>
            </a:r>
            <a:r>
              <a:rPr lang="en-US" b="0" dirty="0"/>
              <a:t>.</a:t>
            </a:r>
          </a:p>
          <a:p>
            <a:pPr marL="171450" indent="-171450">
              <a:buFont typeface="Arial" panose="020B0604020202020204" pitchFamily="34" charset="0"/>
              <a:buChar char="•"/>
            </a:pPr>
            <a:r>
              <a:rPr lang="en-US" dirty="0"/>
              <a:t>A successful authentication response includes a session cookie.</a:t>
            </a:r>
          </a:p>
          <a:p>
            <a:pPr marL="628650" lvl="1" indent="-171450">
              <a:buFont typeface="Arial" panose="020B0604020202020204" pitchFamily="34" charset="0"/>
              <a:buChar char="•"/>
            </a:pPr>
            <a:r>
              <a:rPr lang="en-US" dirty="0"/>
              <a:t>We use that cookie to get an XSRF token from the </a:t>
            </a:r>
            <a:r>
              <a:rPr lang="en-US" dirty="0" err="1"/>
              <a:t>vManage</a:t>
            </a:r>
            <a:r>
              <a:rPr lang="en-US" dirty="0"/>
              <a:t> token service through this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intent of this token is to prevent cross-site request forgery (XSRF) attacks.</a:t>
            </a:r>
          </a:p>
          <a:p>
            <a:pPr marL="171450" lvl="0" indent="-171450">
              <a:buFont typeface="Arial" panose="020B0604020202020204" pitchFamily="34" charset="0"/>
              <a:buChar char="•"/>
            </a:pPr>
            <a:r>
              <a:rPr lang="en-US" dirty="0"/>
              <a:t>All subsequent requests to </a:t>
            </a:r>
            <a:r>
              <a:rPr lang="en-US" dirty="0" err="1"/>
              <a:t>vManage</a:t>
            </a:r>
            <a:r>
              <a:rPr lang="en-US" dirty="0"/>
              <a:t> must include the session cookie.</a:t>
            </a:r>
          </a:p>
          <a:p>
            <a:pPr marL="628650" lvl="1" indent="-171450">
              <a:buFont typeface="Arial" panose="020B0604020202020204" pitchFamily="34" charset="0"/>
              <a:buChar char="•"/>
            </a:pPr>
            <a:r>
              <a:rPr lang="en-US" b="0" dirty="0"/>
              <a:t>And the XSRF token in a custom header named, </a:t>
            </a:r>
            <a:r>
              <a:rPr lang="en-US" b="1" dirty="0"/>
              <a:t>X-XSRF-TOKEN</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279055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 link to the SD-WAN API documentation, for reference.</a:t>
            </a:r>
          </a:p>
          <a:p>
            <a:pPr marL="171450" indent="-171450">
              <a:buFont typeface="Arial" panose="020B0604020202020204" pitchFamily="34" charset="0"/>
              <a:buChar char="•"/>
            </a:pPr>
            <a:r>
              <a:rPr lang="en-US" dirty="0"/>
              <a:t>We have several on-demand SD-WAN lab environments available in our platform.</a:t>
            </a:r>
          </a:p>
          <a:p>
            <a:pPr marL="628650" lvl="1" indent="-171450">
              <a:buFont typeface="Arial" panose="020B0604020202020204" pitchFamily="34" charset="0"/>
              <a:buChar char="•"/>
            </a:pPr>
            <a:r>
              <a:rPr lang="en-US" dirty="0"/>
              <a:t>Including one that specifically goes into programming the SD-WAN solution via the API.</a:t>
            </a:r>
          </a:p>
          <a:p>
            <a:pPr marL="171450" indent="-171450">
              <a:buFont typeface="Arial" panose="020B0604020202020204" pitchFamily="34" charset="0"/>
              <a:buChar char="•"/>
            </a:pPr>
            <a:r>
              <a:rPr lang="en-US" dirty="0"/>
              <a:t>Cisco hosts an always-on SD-WAN sandbox with a read-only access and we will use that sandbox in the upcoming examples.</a:t>
            </a:r>
          </a:p>
          <a:p>
            <a:pPr marL="628650" lvl="1" indent="-171450">
              <a:buFont typeface="Arial" panose="020B0604020202020204" pitchFamily="34" charset="0"/>
              <a:buChar char="•"/>
            </a:pPr>
            <a:r>
              <a:rPr lang="en-US" dirty="0"/>
              <a:t>In a consistent theme, we can’t write any data to this sandbox but we will still build requests for testing.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make some API calls to </a:t>
            </a:r>
            <a:r>
              <a:rPr lang="en-US" dirty="0" err="1"/>
              <a:t>vManage</a:t>
            </a:r>
            <a:r>
              <a:rPr lang="en-US"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231565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vManage</a:t>
            </a:r>
            <a:r>
              <a:rPr lang="en-US" dirty="0"/>
              <a:t> has a two-step authentication process and that starts with using a set of credentials to obtain a session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specify a POST request to the Cisco sandbox API authentication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use the --data-</a:t>
            </a:r>
            <a:r>
              <a:rPr lang="en-US" dirty="0" err="1"/>
              <a:t>urlencode</a:t>
            </a:r>
            <a:r>
              <a:rPr lang="en-US" dirty="0"/>
              <a:t> option to send </a:t>
            </a:r>
            <a:r>
              <a:rPr lang="en-US" dirty="0" err="1"/>
              <a:t>vManage</a:t>
            </a:r>
            <a:r>
              <a:rPr lang="en-US" dirty="0"/>
              <a:t> our credentials as form URL encoded data, which </a:t>
            </a:r>
            <a:r>
              <a:rPr lang="en-US" dirty="0" err="1"/>
              <a:t>vManage</a:t>
            </a:r>
            <a:r>
              <a:rPr lang="en-US" dirty="0"/>
              <a:t> requires.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-k option to tell cURL to bypass the self-signed certificate warning we would get from this environment.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add the -</a:t>
            </a:r>
            <a:r>
              <a:rPr lang="en-US" dirty="0" err="1"/>
              <a:t>i</a:t>
            </a:r>
            <a:r>
              <a:rPr lang="en-US" dirty="0"/>
              <a:t> option so we can see the response 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include the -c option followed by a file name, just like we did with ACI, so cURL has a place to store the response cookie and its session token.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the .</a:t>
            </a:r>
            <a:r>
              <a:rPr lang="en-US" dirty="0" err="1"/>
              <a:t>cookie_jar</a:t>
            </a:r>
            <a:r>
              <a:rPr lang="en-US" dirty="0"/>
              <a:t> name is arbitrary, you can use any fine name you like.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Unlike ACI, </a:t>
            </a:r>
            <a:r>
              <a:rPr lang="en-US" dirty="0" err="1"/>
              <a:t>vManage</a:t>
            </a:r>
            <a:r>
              <a:rPr lang="en-US" dirty="0"/>
              <a:t> does not return the token in the response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to look at the session cookies, in the response header or cookie file, if we want to see the token for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we have an authentication token, we need to obtain an XSRF token.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GET request to the XSRF token service URL.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specify the -k and -</a:t>
            </a:r>
            <a:r>
              <a:rPr lang="en-US" dirty="0" err="1"/>
              <a:t>i</a:t>
            </a:r>
            <a:r>
              <a:rPr lang="en-US" dirty="0"/>
              <a:t> options, and add the -b option with our cookie file in order to authenticate with the token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err="1"/>
              <a:t>DevNet</a:t>
            </a:r>
            <a:r>
              <a:rPr lang="en-US" dirty="0"/>
              <a:t> Sandbox environment does not use XSRF tokens and the server will return a 404 Not Found message to our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we will go through the process because any other </a:t>
            </a:r>
            <a:r>
              <a:rPr lang="en-US" dirty="0" err="1"/>
              <a:t>vManage</a:t>
            </a:r>
            <a:r>
              <a:rPr lang="en-US" dirty="0"/>
              <a:t> environment will require an XSRF token.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send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32042655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send our credentials to authenticate, obtain a session token, and store it in a cookie file.</a:t>
            </a:r>
          </a:p>
          <a:p>
            <a:endParaRPr lang="en-US" dirty="0"/>
          </a:p>
          <a:p>
            <a:r>
              <a:rPr lang="en-US" dirty="0"/>
              <a:t>We see a 200 OK reply to our request and the </a:t>
            </a:r>
            <a:r>
              <a:rPr lang="en-US" b="1" dirty="0"/>
              <a:t>JSESSIONID</a:t>
            </a:r>
            <a:r>
              <a:rPr lang="en-US" dirty="0"/>
              <a:t> value in the </a:t>
            </a:r>
            <a:r>
              <a:rPr lang="en-US" b="1" dirty="0"/>
              <a:t>set-cookie </a:t>
            </a:r>
            <a:r>
              <a:rPr lang="en-US" dirty="0"/>
              <a:t>response header displays our token.</a:t>
            </a:r>
          </a:p>
          <a:p>
            <a:endParaRPr lang="en-US" dirty="0"/>
          </a:p>
          <a:p>
            <a:r>
              <a:rPr lang="en-US" dirty="0"/>
              <a:t>Next, we will send the request for the XSRF token.  As expected, we get a 404 response but we will keep moving through the process.</a:t>
            </a:r>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176357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an XSRF token, this would be a good time to copy its contents to an environment variable, so it’s easier to reference the value.</a:t>
            </a:r>
          </a:p>
          <a:p>
            <a:pPr marL="628650" lvl="1" indent="-171450">
              <a:buFont typeface="Arial" panose="020B0604020202020204" pitchFamily="34" charset="0"/>
              <a:buChar char="•"/>
            </a:pPr>
            <a:r>
              <a:rPr lang="en-US" b="0" dirty="0"/>
              <a:t>We use the </a:t>
            </a:r>
            <a:r>
              <a:rPr lang="en-US" b="1" dirty="0"/>
              <a:t>export </a:t>
            </a:r>
            <a:r>
              <a:rPr lang="en-US" b="0" dirty="0"/>
              <a:t>command to set the variable </a:t>
            </a:r>
            <a:r>
              <a:rPr lang="en-US" b="1" dirty="0"/>
              <a:t>XSRF_TOKEN</a:t>
            </a:r>
            <a:r>
              <a:rPr lang="en-US" b="0" dirty="0"/>
              <a:t>, which is an arbitrary name, to the value of our token.</a:t>
            </a:r>
          </a:p>
          <a:p>
            <a:pPr marL="628650" lvl="1" indent="-171450">
              <a:buFont typeface="Arial" panose="020B0604020202020204" pitchFamily="34" charset="0"/>
              <a:buChar char="•"/>
            </a:pPr>
            <a:r>
              <a:rPr lang="en-US" b="0" dirty="0"/>
              <a:t>Had we received a token, we could simply copy it from the response body.</a:t>
            </a:r>
            <a:endParaRPr lang="en-US" dirty="0"/>
          </a:p>
          <a:p>
            <a:pPr marL="171450" lvl="0" indent="-171450">
              <a:buFont typeface="Arial" panose="020B0604020202020204" pitchFamily="34" charset="0"/>
              <a:buChar char="•"/>
            </a:pPr>
            <a:r>
              <a:rPr lang="en-US" dirty="0"/>
              <a:t>Next, we will get a list of devices templates from </a:t>
            </a:r>
            <a:r>
              <a:rPr lang="en-US" dirty="0" err="1"/>
              <a:t>vManage</a:t>
            </a:r>
            <a:r>
              <a:rPr lang="en-US" dirty="0"/>
              <a:t> using both our session and notional XSRF tokens.</a:t>
            </a:r>
            <a:endParaRPr lang="en-US" b="0" dirty="0"/>
          </a:p>
          <a:p>
            <a:pPr marL="628650" lvl="1" indent="-171450">
              <a:buFont typeface="Arial" panose="020B0604020202020204" pitchFamily="34" charset="0"/>
              <a:buChar char="•"/>
            </a:pPr>
            <a:r>
              <a:rPr lang="en-US" b="0" dirty="0"/>
              <a:t>We specify a GET request and add the same -</a:t>
            </a:r>
            <a:r>
              <a:rPr lang="en-US" b="0" dirty="0" err="1"/>
              <a:t>kib</a:t>
            </a:r>
            <a:r>
              <a:rPr lang="en-US" b="0" dirty="0"/>
              <a:t> options that we just used.</a:t>
            </a:r>
          </a:p>
          <a:p>
            <a:pPr marL="628650" lvl="1" indent="-171450">
              <a:buFont typeface="Arial" panose="020B0604020202020204" pitchFamily="34" charset="0"/>
              <a:buChar char="•"/>
            </a:pPr>
            <a:r>
              <a:rPr lang="en-US" b="0" dirty="0"/>
              <a:t>We also add the -H option to set the custom header, </a:t>
            </a:r>
            <a:r>
              <a:rPr lang="en-US" b="1" dirty="0"/>
              <a:t>X-XSRF-TOKEN</a:t>
            </a:r>
            <a:r>
              <a:rPr lang="en-US" b="0" dirty="0"/>
              <a:t> to the value of our </a:t>
            </a:r>
            <a:r>
              <a:rPr lang="en-US" b="1" dirty="0"/>
              <a:t>XSRF_TOKEN</a:t>
            </a:r>
            <a:r>
              <a:rPr lang="en-US" b="0" dirty="0"/>
              <a:t> environment variable.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these commands.</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409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look at the basics of the cURL syntax:</a:t>
            </a:r>
          </a:p>
          <a:p>
            <a:pPr marL="171450" lvl="0" indent="-171450">
              <a:buFont typeface="Arial" panose="020B0604020202020204" pitchFamily="34" charset="0"/>
              <a:buChar char="•"/>
            </a:pPr>
            <a:r>
              <a:rPr lang="en-US" b="0" i="0" dirty="0"/>
              <a:t>You type the command </a:t>
            </a:r>
            <a:r>
              <a:rPr lang="en-US" b="1" i="1" dirty="0"/>
              <a:t>curl</a:t>
            </a:r>
            <a:r>
              <a:rPr lang="en-US" b="0" i="1" dirty="0"/>
              <a:t> </a:t>
            </a:r>
            <a:r>
              <a:rPr lang="en-US" b="0" i="0" dirty="0"/>
              <a:t>plus any command options, which we will review shortly, and the URL you want to access.</a:t>
            </a:r>
          </a:p>
          <a:p>
            <a:pPr marL="171450" lvl="0" indent="-171450">
              <a:buFont typeface="Arial" panose="020B0604020202020204" pitchFamily="34" charset="0"/>
              <a:buChar char="•"/>
            </a:pPr>
            <a:r>
              <a:rPr lang="en-US" b="0" i="0" dirty="0"/>
              <a:t>Bring up your Docker Container terminal so we can start entering commands.</a:t>
            </a:r>
          </a:p>
          <a:p>
            <a:pPr marL="171450" lvl="0" indent="-171450">
              <a:buFont typeface="Arial" panose="020B0604020202020204" pitchFamily="34" charset="0"/>
              <a:buChar char="•"/>
            </a:pPr>
            <a:r>
              <a:rPr lang="en-US" b="0" i="0" dirty="0"/>
              <a:t>Type the following commands to check the version of your cURL client and then send a simple request to a website.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--version </a:t>
            </a:r>
            <a:r>
              <a:rPr lang="en-US" sz="1200" b="0" dirty="0"/>
              <a:t>or</a:t>
            </a:r>
            <a:r>
              <a:rPr lang="en-US" sz="1200" b="1" dirty="0"/>
              <a:t> </a:t>
            </a:r>
            <a:r>
              <a:rPr lang="en-US" sz="1200" b="1" i="1" dirty="0">
                <a:solidFill>
                  <a:srgbClr val="FFFF00"/>
                </a:solidFill>
              </a:rPr>
              <a:t>curl -V</a:t>
            </a:r>
            <a:endParaRPr lang="en-US" b="0"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dirty="0">
                <a:solidFill>
                  <a:srgbClr val="FFFF00"/>
                </a:solidFill>
              </a:rPr>
              <a:t>curl https://</a:t>
            </a:r>
            <a:r>
              <a:rPr lang="en-US" sz="1200" b="1" i="1" dirty="0" err="1">
                <a:solidFill>
                  <a:srgbClr val="FFFF00"/>
                </a:solidFill>
              </a:rPr>
              <a:t>whatsmyua.info</a:t>
            </a:r>
            <a:r>
              <a:rPr lang="en-US" sz="1200" b="1" i="1" dirty="0">
                <a:solidFill>
                  <a:srgbClr val="FFFF00"/>
                </a:solidFill>
              </a:rPr>
              <a:t>/</a:t>
            </a:r>
            <a:r>
              <a:rPr lang="en-US" sz="1200" b="1" i="1" dirty="0" err="1">
                <a:solidFill>
                  <a:srgbClr val="FFFF00"/>
                </a:solidFill>
              </a:rPr>
              <a:t>api</a:t>
            </a:r>
            <a:r>
              <a:rPr lang="en-US" sz="1200" b="1" i="1" dirty="0">
                <a:solidFill>
                  <a:srgbClr val="FFFF00"/>
                </a:solidFill>
              </a:rPr>
              <a:t>/v1/</a:t>
            </a:r>
            <a:r>
              <a:rPr lang="en-US" sz="1200" b="1" i="1" dirty="0" err="1">
                <a:solidFill>
                  <a:srgbClr val="FFFF00"/>
                </a:solidFill>
              </a:rPr>
              <a:t>ua</a:t>
            </a:r>
            <a:endParaRPr lang="en-US" sz="1200" b="1" i="1" dirty="0">
              <a:solidFill>
                <a:srgbClr val="FFFF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00"/>
                </a:solidFill>
              </a:rPr>
              <a:t>This website simply reports the name and version of the browser you use.</a:t>
            </a:r>
            <a:endParaRPr lang="en-US" b="0" i="0" dirty="0"/>
          </a:p>
          <a:p>
            <a:pPr marL="1085850" lvl="2" indent="-171450">
              <a:buFont typeface="Arial" panose="020B0604020202020204" pitchFamily="34" charset="0"/>
              <a:buChar char="•"/>
            </a:pPr>
            <a:r>
              <a:rPr lang="en-US" b="0" i="0" dirty="0"/>
              <a:t>If you were to only enter the base URL you will get the full HTML response, that a web browser would see, dumped in your terminal.</a:t>
            </a:r>
          </a:p>
          <a:p>
            <a:pPr marL="1085850" lvl="2" indent="-171450">
              <a:buFont typeface="Arial" panose="020B0604020202020204" pitchFamily="34" charset="0"/>
              <a:buChar char="•"/>
            </a:pPr>
            <a:r>
              <a:rPr lang="en-US" b="0" i="0" dirty="0"/>
              <a:t>From the CLI, that’s a lot of data to parse, for a human or a computer, so we will instead use a URL to the API endpoint for this website.</a:t>
            </a:r>
          </a:p>
          <a:p>
            <a:pPr marL="1543050" lvl="3" indent="-171450">
              <a:buFont typeface="Arial" panose="020B0604020202020204" pitchFamily="34" charset="0"/>
              <a:buChar char="•"/>
            </a:pPr>
            <a:r>
              <a:rPr lang="en-US" b="0" i="0" dirty="0"/>
              <a:t>That will return a much more human and computer-readable format.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see what it looks like when we run these commands in the Docker Container.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2968376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run </a:t>
            </a:r>
            <a:r>
              <a:rPr lang="en-US" b="1" dirty="0"/>
              <a:t>cat </a:t>
            </a:r>
            <a:r>
              <a:rPr lang="en-US" b="0" dirty="0"/>
              <a:t>the script which would export our </a:t>
            </a:r>
            <a:r>
              <a:rPr lang="en-US" b="0" dirty="0" err="1"/>
              <a:t>vManage</a:t>
            </a:r>
            <a:r>
              <a:rPr lang="en-US" b="0" dirty="0"/>
              <a:t> session token, just for reference.</a:t>
            </a:r>
          </a:p>
          <a:p>
            <a:endParaRPr lang="en-US" b="0" dirty="0"/>
          </a:p>
          <a:p>
            <a:r>
              <a:rPr lang="en-US" b="0" dirty="0"/>
              <a:t>Now, we run the command to get a list of device templates from </a:t>
            </a:r>
            <a:r>
              <a:rPr lang="en-US" b="0" dirty="0" err="1"/>
              <a:t>vManage</a:t>
            </a:r>
            <a:r>
              <a:rPr lang="en-US" b="0" dirty="0"/>
              <a:t> and we get a bunch of data in the response body along with a 200 OK in the response header.</a:t>
            </a:r>
          </a:p>
        </p:txBody>
      </p:sp>
      <p:sp>
        <p:nvSpPr>
          <p:cNvPr id="4" name="Slide Number Placeholder 3"/>
          <p:cNvSpPr>
            <a:spLocks noGrp="1"/>
          </p:cNvSpPr>
          <p:nvPr>
            <p:ph type="sldNum" sz="quarter" idx="5"/>
          </p:nvPr>
        </p:nvSpPr>
        <p:spPr/>
        <p:txBody>
          <a:bodyPr/>
          <a:lstStyle/>
          <a:p>
            <a:fld id="{020CF8D1-BA82-5045-ACF9-1AA42AD6A519}" type="slidenum">
              <a:rPr lang="en-US" smtClean="0"/>
              <a:t>90</a:t>
            </a:fld>
            <a:endParaRPr lang="en-US"/>
          </a:p>
        </p:txBody>
      </p:sp>
    </p:spTree>
    <p:extLst>
      <p:ext uri="{BB962C8B-B14F-4D97-AF65-F5344CB8AC3E}">
        <p14:creationId xmlns:p14="http://schemas.microsoft.com/office/powerpoint/2010/main" val="1405873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let’s build and send a request to update the </a:t>
            </a:r>
            <a:r>
              <a:rPr lang="en-US" dirty="0" err="1"/>
              <a:t>vManage</a:t>
            </a:r>
            <a:r>
              <a:rPr lang="en-US" dirty="0"/>
              <a:t> login banner.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admit, this isn’t the most practical example of how one might automate </a:t>
            </a:r>
            <a:r>
              <a:rPr lang="en-US" dirty="0" err="1"/>
              <a:t>vManage</a:t>
            </a:r>
            <a:r>
              <a:rPr lang="en-US" dirty="0"/>
              <a:t>.  The reason I chose this option is because the API endpoint URLs for </a:t>
            </a:r>
            <a:r>
              <a:rPr lang="en-US" dirty="0" err="1"/>
              <a:t>vManage</a:t>
            </a:r>
            <a:r>
              <a:rPr lang="en-US" dirty="0"/>
              <a:t> are all pretty long and I tried to find something that would fit well within the confines of a PowerPoint slide.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This is our first PUT request – it’s a PUT because that’s what </a:t>
            </a:r>
            <a:r>
              <a:rPr lang="en-US" dirty="0" err="1"/>
              <a:t>vManage</a:t>
            </a:r>
            <a:r>
              <a:rPr lang="en-US" dirty="0"/>
              <a:t> documentation specifies for this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use the -X option to setup the PUT request </a:t>
            </a:r>
            <a:r>
              <a:rPr lang="en-US" b="0" dirty="0"/>
              <a:t>and add the -</a:t>
            </a:r>
            <a:r>
              <a:rPr lang="en-US" b="0" dirty="0" err="1"/>
              <a:t>kib</a:t>
            </a:r>
            <a:r>
              <a:rPr lang="en-US" b="0" dirty="0"/>
              <a:t> options with our cookie file again.</a:t>
            </a:r>
            <a:endParaRPr lang="en-US" dirty="0"/>
          </a:p>
          <a:p>
            <a:pPr marL="628650" lvl="1" indent="-171450">
              <a:buFont typeface="Arial" panose="020B0604020202020204" pitchFamily="34" charset="0"/>
              <a:buChar char="•"/>
            </a:pPr>
            <a:r>
              <a:rPr lang="en-US" dirty="0"/>
              <a:t>We also use the same -H option to set the </a:t>
            </a:r>
            <a:r>
              <a:rPr lang="en-US" b="1" dirty="0"/>
              <a:t>content</a:t>
            </a:r>
            <a:r>
              <a:rPr lang="en-US" b="0" dirty="0"/>
              <a:t> header.</a:t>
            </a:r>
            <a:endParaRPr lang="en-US" dirty="0"/>
          </a:p>
          <a:p>
            <a:pPr marL="628650" lvl="1" indent="-171450">
              <a:buFont typeface="Arial" panose="020B0604020202020204" pitchFamily="34" charset="0"/>
              <a:buChar char="•"/>
            </a:pPr>
            <a:r>
              <a:rPr lang="en-US" b="0" dirty="0"/>
              <a:t>Now we use the --data-raw option to turn on the </a:t>
            </a:r>
            <a:r>
              <a:rPr lang="en-US" b="0" dirty="0" err="1"/>
              <a:t>vManage</a:t>
            </a:r>
            <a:r>
              <a:rPr lang="en-US" b="0" dirty="0"/>
              <a:t> banner and set the banner message to “Welcome to </a:t>
            </a:r>
            <a:r>
              <a:rPr lang="en-US" b="0" dirty="0" err="1"/>
              <a:t>vManage</a:t>
            </a:r>
            <a:r>
              <a:rPr lang="en-US" b="0" dirty="0"/>
              <a:t>”</a:t>
            </a:r>
          </a:p>
          <a:p>
            <a:pPr marL="628650" lvl="1" indent="-171450">
              <a:buFont typeface="Arial" panose="020B0604020202020204" pitchFamily="34" charset="0"/>
              <a:buChar char="•"/>
            </a:pPr>
            <a:r>
              <a:rPr lang="en-US" b="0" dirty="0"/>
              <a:t>Finally, set the --</a:t>
            </a:r>
            <a:r>
              <a:rPr lang="en-US" b="0" dirty="0" err="1"/>
              <a:t>url</a:t>
            </a:r>
            <a:r>
              <a:rPr lang="en-US" b="0" dirty="0"/>
              <a:t> option to the API endpoint for the login banner.</a:t>
            </a:r>
            <a:endParaRPr lang="en-US" dirty="0"/>
          </a:p>
          <a:p>
            <a:pPr marL="171450" lvl="0" indent="-171450">
              <a:buFont typeface="Arial" panose="020B0604020202020204" pitchFamily="34" charset="0"/>
              <a:buChar char="•"/>
            </a:pPr>
            <a:r>
              <a:rPr lang="en-US" dirty="0"/>
              <a:t>We will get a 403 Forbidden reply to this request but we still have a functional cURL command so we will run it anyway for practice.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run this command.</a:t>
            </a:r>
          </a:p>
        </p:txBody>
      </p:sp>
      <p:sp>
        <p:nvSpPr>
          <p:cNvPr id="4" name="Slide Number Placeholder 3"/>
          <p:cNvSpPr>
            <a:spLocks noGrp="1"/>
          </p:cNvSpPr>
          <p:nvPr>
            <p:ph type="sldNum" sz="quarter" idx="5"/>
          </p:nvPr>
        </p:nvSpPr>
        <p:spPr/>
        <p:txBody>
          <a:bodyPr/>
          <a:lstStyle/>
          <a:p>
            <a:fld id="{020CF8D1-BA82-5045-ACF9-1AA42AD6A519}" type="slidenum">
              <a:rPr lang="en-US" smtClean="0"/>
              <a:t>91</a:t>
            </a:fld>
            <a:endParaRPr lang="en-US"/>
          </a:p>
        </p:txBody>
      </p:sp>
    </p:spTree>
    <p:extLst>
      <p:ext uri="{BB962C8B-B14F-4D97-AF65-F5344CB8AC3E}">
        <p14:creationId xmlns:p14="http://schemas.microsoft.com/office/powerpoint/2010/main" val="1352092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a 403 message.  At least we know our cURL syntax is correct though.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repeat this process with Python now.</a:t>
            </a:r>
          </a:p>
        </p:txBody>
      </p:sp>
      <p:sp>
        <p:nvSpPr>
          <p:cNvPr id="4" name="Slide Number Placeholder 3"/>
          <p:cNvSpPr>
            <a:spLocks noGrp="1"/>
          </p:cNvSpPr>
          <p:nvPr>
            <p:ph type="sldNum" sz="quarter" idx="5"/>
          </p:nvPr>
        </p:nvSpPr>
        <p:spPr/>
        <p:txBody>
          <a:bodyPr/>
          <a:lstStyle/>
          <a:p>
            <a:fld id="{020CF8D1-BA82-5045-ACF9-1AA42AD6A519}" type="slidenum">
              <a:rPr lang="en-US" smtClean="0"/>
              <a:t>92</a:t>
            </a:fld>
            <a:endParaRPr lang="en-US"/>
          </a:p>
        </p:txBody>
      </p:sp>
    </p:spTree>
    <p:extLst>
      <p:ext uri="{BB962C8B-B14F-4D97-AF65-F5344CB8AC3E}">
        <p14:creationId xmlns:p14="http://schemas.microsoft.com/office/powerpoint/2010/main" val="3928648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the Python code we will use to authenticate to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 with an import of the Requests library.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this </a:t>
            </a:r>
            <a:r>
              <a:rPr lang="en-US" dirty="0" err="1"/>
              <a:t>vManage</a:t>
            </a:r>
            <a:r>
              <a:rPr lang="en-US" dirty="0"/>
              <a:t> has a self-signed certificate, we use the Requests </a:t>
            </a:r>
            <a:r>
              <a:rPr lang="en-US" b="1" dirty="0" err="1"/>
              <a:t>disable_warnings</a:t>
            </a:r>
            <a:r>
              <a:rPr lang="en-US" b="1" dirty="0"/>
              <a:t>()</a:t>
            </a:r>
            <a:r>
              <a:rPr lang="en-US" b="0" dirty="0"/>
              <a:t> method to disable any warning messages.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a string variable, </a:t>
            </a:r>
            <a:r>
              <a:rPr lang="en-US" b="1" dirty="0" err="1"/>
              <a:t>auth_url</a:t>
            </a:r>
            <a:r>
              <a:rPr lang="en-US" b="0" dirty="0"/>
              <a:t>, to the URL we will send the request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we create a dictionary variable, </a:t>
            </a:r>
            <a:r>
              <a:rPr lang="en-US" b="1" dirty="0" err="1"/>
              <a:t>auth_data</a:t>
            </a:r>
            <a:r>
              <a:rPr lang="en-US" b="0" dirty="0"/>
              <a:t>, to send our credentials in the format required by </a:t>
            </a:r>
            <a:r>
              <a:rPr lang="en-US" b="0" dirty="0" err="1"/>
              <a:t>vManage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like with ACI, we need to store </a:t>
            </a:r>
            <a:r>
              <a:rPr lang="en-US" b="0" dirty="0" err="1"/>
              <a:t>vManage</a:t>
            </a:r>
            <a:r>
              <a:rPr lang="en-US" b="0" dirty="0"/>
              <a:t> session cookies so we use the </a:t>
            </a:r>
            <a:r>
              <a:rPr lang="en-US" b="1" dirty="0" err="1"/>
              <a:t>requests.session</a:t>
            </a:r>
            <a:r>
              <a:rPr lang="en-US" b="1" dirty="0"/>
              <a:t>() </a:t>
            </a:r>
            <a:r>
              <a:rPr lang="en-US" b="0" dirty="0"/>
              <a:t>function and store the session in a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session.verify</a:t>
            </a:r>
            <a:r>
              <a:rPr lang="en-US" b="0" dirty="0"/>
              <a:t> property to </a:t>
            </a:r>
            <a:r>
              <a:rPr lang="en-US" b="1" dirty="0"/>
              <a:t>False</a:t>
            </a:r>
            <a:r>
              <a:rPr lang="en-US" b="0" dirty="0"/>
              <a:t> in order to allow Python to complete a request to a server with a self-signed certificate.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use the </a:t>
            </a:r>
            <a:r>
              <a:rPr lang="en-US" b="1" dirty="0" err="1"/>
              <a:t>session.post</a:t>
            </a:r>
            <a:r>
              <a:rPr lang="en-US" b="1" dirty="0"/>
              <a:t>()</a:t>
            </a:r>
            <a:r>
              <a:rPr lang="en-US" b="0" dirty="0"/>
              <a:t> function to send our request to </a:t>
            </a:r>
            <a:r>
              <a:rPr lang="en-US" b="0" dirty="0" err="1"/>
              <a:t>vManage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addition to the argument for our URL, we use the </a:t>
            </a:r>
            <a:r>
              <a:rPr lang="en-US" b="1" dirty="0"/>
              <a:t>data</a:t>
            </a:r>
            <a:r>
              <a:rPr lang="en-US" b="0" dirty="0"/>
              <a:t> keyword argument to send form-encoded data in the request body.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this case, we don’t store the response object in a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Python will automatically store all of the data we need, the session cookie, in the </a:t>
            </a:r>
            <a:r>
              <a:rPr lang="en-US" b="1" dirty="0"/>
              <a:t>session</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out the specific session cookie which will tell us if we successfully authenticated to </a:t>
            </a:r>
            <a:r>
              <a:rPr lang="en-US" b="0" dirty="0" err="1"/>
              <a:t>vManage</a:t>
            </a:r>
            <a:r>
              <a:rPr lang="en-US" b="0" dirty="0"/>
              <a:t>; </a:t>
            </a:r>
            <a:r>
              <a:rPr lang="en-US" b="1" dirty="0"/>
              <a:t>JSESSIONID</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93</a:t>
            </a:fld>
            <a:endParaRPr lang="en-US"/>
          </a:p>
        </p:txBody>
      </p:sp>
    </p:spTree>
    <p:extLst>
      <p:ext uri="{BB962C8B-B14F-4D97-AF65-F5344CB8AC3E}">
        <p14:creationId xmlns:p14="http://schemas.microsoft.com/office/powerpoint/2010/main" val="694987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send the request and print out a cryptic-looking string which is, of course, our session cookie.</a:t>
            </a:r>
          </a:p>
          <a:p>
            <a:endParaRPr lang="en-US" dirty="0"/>
          </a:p>
          <a:p>
            <a:r>
              <a:rPr lang="en-US" dirty="0"/>
              <a:t>That means we can move on to the next step.</a:t>
            </a:r>
          </a:p>
        </p:txBody>
      </p:sp>
      <p:sp>
        <p:nvSpPr>
          <p:cNvPr id="4" name="Slide Number Placeholder 3"/>
          <p:cNvSpPr>
            <a:spLocks noGrp="1"/>
          </p:cNvSpPr>
          <p:nvPr>
            <p:ph type="sldNum" sz="quarter" idx="5"/>
          </p:nvPr>
        </p:nvSpPr>
        <p:spPr/>
        <p:txBody>
          <a:bodyPr/>
          <a:lstStyle/>
          <a:p>
            <a:fld id="{020CF8D1-BA82-5045-ACF9-1AA42AD6A519}" type="slidenum">
              <a:rPr lang="en-US" smtClean="0"/>
              <a:t>94</a:t>
            </a:fld>
            <a:endParaRPr lang="en-US"/>
          </a:p>
        </p:txBody>
      </p:sp>
    </p:spTree>
    <p:extLst>
      <p:ext uri="{BB962C8B-B14F-4D97-AF65-F5344CB8AC3E}">
        <p14:creationId xmlns:p14="http://schemas.microsoft.com/office/powerpoint/2010/main" val="27788603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with our cURL example, we will go through the process to request an XSRF token, knowing that Cisco’s sandbox doesn’t use them - more good practice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set a variable, </a:t>
            </a:r>
            <a:r>
              <a:rPr lang="en-US" b="1" dirty="0" err="1"/>
              <a:t>xsrf_url</a:t>
            </a:r>
            <a:r>
              <a:rPr lang="en-US" b="0" dirty="0"/>
              <a:t>,</a:t>
            </a:r>
            <a:r>
              <a:rPr lang="en-US" dirty="0"/>
              <a:t> to the URL of the </a:t>
            </a:r>
            <a:r>
              <a:rPr lang="en-US" dirty="0" err="1"/>
              <a:t>vManage</a:t>
            </a:r>
            <a:r>
              <a:rPr lang="en-US" dirty="0"/>
              <a:t> token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continue to use our existing </a:t>
            </a:r>
            <a:r>
              <a:rPr lang="en-US" b="1" dirty="0"/>
              <a:t>session</a:t>
            </a:r>
            <a:r>
              <a:rPr lang="en-US" b="0" dirty="0"/>
              <a:t> </a:t>
            </a:r>
            <a:r>
              <a:rPr lang="en-US" dirty="0"/>
              <a:t>variable to send a GET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to the request will go to the </a:t>
            </a:r>
            <a:r>
              <a:rPr lang="en-US" b="1" dirty="0" err="1"/>
              <a:t>xsrf_response</a:t>
            </a:r>
            <a:r>
              <a:rPr lang="en-US" b="0" dirty="0"/>
              <a:t> variable.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vManage</a:t>
            </a:r>
            <a:r>
              <a:rPr lang="en-US" b="0" dirty="0"/>
              <a:t> automatically uses our stored session cookie so we only have to send the URL argument with the request.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add a new header, </a:t>
            </a:r>
            <a:r>
              <a:rPr lang="en-US" b="1" dirty="0"/>
              <a:t>X-XSRF-TOKEN</a:t>
            </a:r>
            <a:r>
              <a:rPr lang="en-US" b="0" dirty="0"/>
              <a:t>, to the existing list of session header.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set it equal to the value of the </a:t>
            </a:r>
            <a:r>
              <a:rPr lang="en-US" b="1" dirty="0"/>
              <a:t>content</a:t>
            </a:r>
            <a:r>
              <a:rPr lang="en-US" b="0" dirty="0"/>
              <a:t> value in the response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will print out the response code and reason plus the value of the </a:t>
            </a:r>
            <a:r>
              <a:rPr lang="en-US" b="1" dirty="0"/>
              <a:t>X-XSRF-TOKEN</a:t>
            </a:r>
            <a:r>
              <a:rPr lang="en-US" b="0" dirty="0"/>
              <a:t> header for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expect to see a 404 Not Found message along with an empty value for the header.</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95</a:t>
            </a:fld>
            <a:endParaRPr lang="en-US"/>
          </a:p>
        </p:txBody>
      </p:sp>
    </p:spTree>
    <p:extLst>
      <p:ext uri="{BB962C8B-B14F-4D97-AF65-F5344CB8AC3E}">
        <p14:creationId xmlns:p14="http://schemas.microsoft.com/office/powerpoint/2010/main" val="195956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404 Not Found response we expect and notice the </a:t>
            </a:r>
            <a:r>
              <a:rPr lang="en-US" b="1" dirty="0"/>
              <a:t>b’'</a:t>
            </a:r>
            <a:r>
              <a:rPr lang="en-US" b="0" dirty="0"/>
              <a:t> in the response.</a:t>
            </a:r>
          </a:p>
          <a:p>
            <a:endParaRPr lang="en-US" b="0" dirty="0"/>
          </a:p>
          <a:p>
            <a:r>
              <a:rPr lang="en-US" b="0" dirty="0"/>
              <a:t>The </a:t>
            </a:r>
            <a:r>
              <a:rPr lang="en-US" b="1" dirty="0"/>
              <a:t>b</a:t>
            </a:r>
            <a:r>
              <a:rPr lang="en-US" b="0" dirty="0"/>
              <a:t> indicates a binary string and the single quotes indicate the string is empty.  If this were not Cisco’s sandbox, the XSRF token would be in this string.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96</a:t>
            </a:fld>
            <a:endParaRPr lang="en-US"/>
          </a:p>
        </p:txBody>
      </p:sp>
    </p:spTree>
    <p:extLst>
      <p:ext uri="{BB962C8B-B14F-4D97-AF65-F5344CB8AC3E}">
        <p14:creationId xmlns:p14="http://schemas.microsoft.com/office/powerpoint/2010/main" val="3009304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run the code to get a device template list from </a:t>
            </a:r>
            <a:r>
              <a:rPr lang="en-US" dirty="0" err="1"/>
              <a:t>vManage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import the pretty print module to make the output easier to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 set our </a:t>
            </a:r>
            <a:r>
              <a:rPr lang="en-US" b="1" dirty="0" err="1"/>
              <a:t>get_url</a:t>
            </a:r>
            <a:r>
              <a:rPr lang="en-US" b="0" dirty="0"/>
              <a:t> variable to the appropriate API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Before we send the GET request and store the response in the </a:t>
            </a:r>
            <a:r>
              <a:rPr lang="en-US" b="1" dirty="0" err="1"/>
              <a:t>get_response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use the </a:t>
            </a:r>
            <a:r>
              <a:rPr lang="en-US" b="1" dirty="0" err="1"/>
              <a:t>pprint</a:t>
            </a:r>
            <a:r>
              <a:rPr lang="en-US" b="1" dirty="0"/>
              <a:t>()</a:t>
            </a:r>
            <a:r>
              <a:rPr lang="en-US" b="0" dirty="0"/>
              <a:t> function to display the entire JSON-formatted list of device templates.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print a blank line and then pretty print the first device template from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see from this command, </a:t>
            </a:r>
            <a:r>
              <a:rPr lang="en-US" b="0" dirty="0" err="1"/>
              <a:t>vManage</a:t>
            </a:r>
            <a:r>
              <a:rPr lang="en-US" b="0" dirty="0"/>
              <a:t> returns the results in a dictionary object named </a:t>
            </a:r>
            <a:r>
              <a:rPr lang="en-US" b="1" dirty="0"/>
              <a:t>data</a:t>
            </a:r>
            <a:r>
              <a:rPr lang="en-US" b="0" dirty="0"/>
              <a:t> with each device template as an item in a list.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call the </a:t>
            </a:r>
            <a:r>
              <a:rPr lang="en-US" b="1" dirty="0"/>
              <a:t>0</a:t>
            </a:r>
            <a:r>
              <a:rPr lang="en-US" b="0" dirty="0"/>
              <a:t> index of that list to display the first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97</a:t>
            </a:fld>
            <a:endParaRPr lang="en-US"/>
          </a:p>
        </p:txBody>
      </p:sp>
    </p:spTree>
    <p:extLst>
      <p:ext uri="{BB962C8B-B14F-4D97-AF65-F5344CB8AC3E}">
        <p14:creationId xmlns:p14="http://schemas.microsoft.com/office/powerpoint/2010/main" val="381726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this code, and as expected, get a single result.</a:t>
            </a:r>
          </a:p>
          <a:p>
            <a:endParaRPr lang="en-US" dirty="0"/>
          </a:p>
          <a:p>
            <a:r>
              <a:rPr lang="en-US" dirty="0"/>
              <a:t>In addition to the </a:t>
            </a:r>
            <a:r>
              <a:rPr lang="en-US" b="1" dirty="0"/>
              <a:t>data</a:t>
            </a:r>
            <a:r>
              <a:rPr lang="en-US" b="0" dirty="0"/>
              <a:t> object </a:t>
            </a:r>
            <a:r>
              <a:rPr lang="en-US" b="0" dirty="0" err="1"/>
              <a:t>vManage</a:t>
            </a:r>
            <a:r>
              <a:rPr lang="en-US" b="0" dirty="0"/>
              <a:t> returns, we also see a </a:t>
            </a:r>
            <a:r>
              <a:rPr lang="en-US" b="1" dirty="0"/>
              <a:t>header </a:t>
            </a:r>
            <a:r>
              <a:rPr lang="en-US" b="0" dirty="0"/>
              <a:t>object.</a:t>
            </a:r>
          </a:p>
          <a:p>
            <a:endParaRPr lang="en-US" b="0" dirty="0"/>
          </a:p>
          <a:p>
            <a:r>
              <a:rPr lang="en-US" b="0" dirty="0"/>
              <a:t>The code we use to specifically pretty print just the first device template doesn’t include the header object so the result from that code is a cleaner way to look at a response from </a:t>
            </a:r>
            <a:r>
              <a:rPr lang="en-US" b="0" dirty="0" err="1"/>
              <a:t>vManage</a:t>
            </a:r>
            <a:r>
              <a:rPr lang="en-US" b="0" dirty="0"/>
              <a:t>, even with just one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98</a:t>
            </a:fld>
            <a:endParaRPr lang="en-US"/>
          </a:p>
        </p:txBody>
      </p:sp>
    </p:spTree>
    <p:extLst>
      <p:ext uri="{BB962C8B-B14F-4D97-AF65-F5344CB8AC3E}">
        <p14:creationId xmlns:p14="http://schemas.microsoft.com/office/powerpoint/2010/main" val="614374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put together the code to set and enable a login banner.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create a </a:t>
            </a:r>
            <a:r>
              <a:rPr lang="en-US" b="1" dirty="0" err="1"/>
              <a:t>login_banner</a:t>
            </a:r>
            <a:r>
              <a:rPr lang="en-US" b="0" dirty="0"/>
              <a:t> dictionary</a:t>
            </a:r>
            <a:r>
              <a:rPr lang="en-US" dirty="0"/>
              <a:t> variable and include the </a:t>
            </a:r>
            <a:r>
              <a:rPr lang="en-US" dirty="0" err="1"/>
              <a:t>vManage</a:t>
            </a:r>
            <a:r>
              <a:rPr lang="en-US" dirty="0"/>
              <a:t>-required contents to: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Set the banner message to “Welcome to </a:t>
            </a:r>
            <a:r>
              <a:rPr lang="en-US" dirty="0" err="1"/>
              <a:t>vManage</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turn the banner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update the </a:t>
            </a:r>
            <a:r>
              <a:rPr lang="en-US" b="1" dirty="0"/>
              <a:t>content</a:t>
            </a:r>
            <a:r>
              <a:rPr lang="en-US" b="0" dirty="0"/>
              <a:t> header in our </a:t>
            </a:r>
            <a:r>
              <a:rPr lang="en-US" b="1" dirty="0"/>
              <a:t>session </a:t>
            </a:r>
            <a:r>
              <a:rPr lang="en-US" b="0" dirty="0"/>
              <a:t>object to tell </a:t>
            </a:r>
            <a:r>
              <a:rPr lang="en-US" b="0" dirty="0" err="1"/>
              <a:t>vManage</a:t>
            </a:r>
            <a:r>
              <a:rPr lang="en-US" b="0" dirty="0"/>
              <a:t> our request is in a JSON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set the </a:t>
            </a:r>
            <a:r>
              <a:rPr lang="en-US" b="1" dirty="0" err="1"/>
              <a:t>put_url</a:t>
            </a:r>
            <a:r>
              <a:rPr lang="en-US" b="0" dirty="0"/>
              <a:t> variable to the correct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send the PUT request with the </a:t>
            </a:r>
            <a:r>
              <a:rPr lang="en-US" b="1" dirty="0"/>
              <a:t>json</a:t>
            </a:r>
            <a:r>
              <a:rPr lang="en-US" b="0" dirty="0"/>
              <a:t> keyword argument set to our </a:t>
            </a:r>
            <a:r>
              <a:rPr lang="en-US" b="1" dirty="0" err="1"/>
              <a:t>login_banner</a:t>
            </a:r>
            <a:r>
              <a:rPr lang="en-US" b="0" dirty="0"/>
              <a:t> dictionary contents.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response will to the </a:t>
            </a:r>
            <a:r>
              <a:rPr lang="en-US" b="1" dirty="0" err="1"/>
              <a:t>put_response</a:t>
            </a:r>
            <a:r>
              <a:rPr lang="en-US" b="0" dirty="0"/>
              <a: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we print out the status code, reason, and the text response body.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Just a reminder, this won’t actually work due to the constraint of Cisco’s sandbox.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Let’s run this code</a:t>
            </a:r>
          </a:p>
        </p:txBody>
      </p:sp>
      <p:sp>
        <p:nvSpPr>
          <p:cNvPr id="4" name="Slide Number Placeholder 3"/>
          <p:cNvSpPr>
            <a:spLocks noGrp="1"/>
          </p:cNvSpPr>
          <p:nvPr>
            <p:ph type="sldNum" sz="quarter" idx="5"/>
          </p:nvPr>
        </p:nvSpPr>
        <p:spPr/>
        <p:txBody>
          <a:bodyPr/>
          <a:lstStyle/>
          <a:p>
            <a:fld id="{020CF8D1-BA82-5045-ACF9-1AA42AD6A519}" type="slidenum">
              <a:rPr lang="en-US" smtClean="0"/>
              <a:t>99</a:t>
            </a:fld>
            <a:endParaRPr lang="en-US"/>
          </a:p>
        </p:txBody>
      </p:sp>
    </p:spTree>
    <p:extLst>
      <p:ext uri="{BB962C8B-B14F-4D97-AF65-F5344CB8AC3E}">
        <p14:creationId xmlns:p14="http://schemas.microsoft.com/office/powerpoint/2010/main" val="305447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sv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4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webex.com/docs/api/getting-started"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hyperlink" Target="https://teams.webex.com/" TargetMode="External"/><Relationship Id="rId4" Type="http://schemas.openxmlformats.org/officeDocument/2006/relationships/hyperlink" Target="https://developer.webex.com/"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42.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3.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4.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5.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6.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hyperlink" Target="https://2.python-requests.org/en/master/api/#requests.Response" TargetMode="External"/><Relationship Id="rId3" Type="http://schemas.openxmlformats.org/officeDocument/2006/relationships/hyperlink" Target="https://www.linkedin.com/pulse/why-rest-api-so-popular-mangesh-bulkar/" TargetMode="External"/><Relationship Id="rId7" Type="http://schemas.openxmlformats.org/officeDocument/2006/relationships/hyperlink" Target="https://requests.readthedocs.io/en/master/"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curl.haxx.se/" TargetMode="External"/><Relationship Id="rId5" Type="http://schemas.openxmlformats.org/officeDocument/2006/relationships/hyperlink" Target="https://en.wikipedia.org/wiki/Requests_%28software%29" TargetMode="External"/><Relationship Id="rId4" Type="http://schemas.openxmlformats.org/officeDocument/2006/relationships/hyperlink" Target="https://en.wikipedia.org/wiki/CURL" TargetMode="External"/><Relationship Id="rId9" Type="http://schemas.openxmlformats.org/officeDocument/2006/relationships/hyperlink" Target="https://developer.cisc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curl-requests-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Requests_%28software%2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python.org/3.8/library/urllib.request.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2.python-requests.org/en/master/api/#requests.Respon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isco.com/c/en/us/td/docs/switches/datacenter/aci/apic/sw/2-x/rest_cfg/2_1_x/b_Cisco_APIC_REST_API_Configuration_Guide.html" TargetMode="External"/><Relationship Id="rId7" Type="http://schemas.openxmlformats.org/officeDocument/2006/relationships/hyperlink" Target="https://developer.cisco.com/site/ac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wwt.com/lab/aci-virtual-simulator-lab" TargetMode="External"/><Relationship Id="rId5" Type="http://schemas.openxmlformats.org/officeDocument/2006/relationships/hyperlink" Target="https://www.wwt.com/lab/aci-ansible-sandbox" TargetMode="External"/><Relationship Id="rId4" Type="http://schemas.openxmlformats.org/officeDocument/2006/relationships/hyperlink" Target="https://www.wwt.com/lab/programmability-foundations-la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2.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3.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cisco.com/docs/dna-center/api/1-3-3-x/" TargetMode="External"/><Relationship Id="rId7" Type="http://schemas.openxmlformats.org/officeDocument/2006/relationships/hyperlink" Target="https://developer.cisco.com/dnacent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wwt.com/lab/cisco-sd-access-foundations-lab-1" TargetMode="External"/><Relationship Id="rId5" Type="http://schemas.openxmlformats.org/officeDocument/2006/relationships/hyperlink" Target="https://www.wwt.com/lab/cisco-sd-access-wireless-lab" TargetMode="External"/><Relationship Id="rId4" Type="http://schemas.openxmlformats.org/officeDocument/2006/relationships/hyperlink" Target="https://www.wwt.com/lab/network-automation-with-ansible-dna-cen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cisco.com/meraki/api/"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eveloper.cisco.com/meraki/api-v1"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URL#cUR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3.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cisco.com/sdwan/" TargetMode="External"/><Relationship Id="rId3" Type="http://schemas.openxmlformats.org/officeDocument/2006/relationships/hyperlink" Target="https://developer.cisco.com/docs/sdwan/" TargetMode="External"/><Relationship Id="rId7" Type="http://schemas.openxmlformats.org/officeDocument/2006/relationships/hyperlink" Target="https://www.wwt.com/lab/explore-o365-optimization-with-cisco-sd-wan"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wwt.com/lab/cisco-sd-wan-programmability-lab" TargetMode="External"/><Relationship Id="rId5" Type="http://schemas.openxmlformats.org/officeDocument/2006/relationships/hyperlink" Target="https://www.wwt.com/lab/cisco-sd-wan-viptela-foundations-lab" TargetMode="External"/><Relationship Id="rId4" Type="http://schemas.openxmlformats.org/officeDocument/2006/relationships/hyperlink" Target="https://vmanage.fqdn/apidoc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5.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6.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7.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9.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40.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url_demo" descr="curl_demo">
            <a:hlinkClick r:id="" action="ppaction://media"/>
            <a:extLst>
              <a:ext uri="{FF2B5EF4-FFF2-40B4-BE49-F238E27FC236}">
                <a16:creationId xmlns:a16="http://schemas.microsoft.com/office/drawing/2014/main" id="{5E535354-C3A9-5342-824F-BE14F3954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129" y="2420536"/>
            <a:ext cx="6012146" cy="3588331"/>
          </a:xfrm>
          <a:prstGeom prst="rect">
            <a:avLst/>
          </a:prstGeom>
        </p:spPr>
      </p:pic>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98385" y="6277281"/>
            <a:ext cx="11995229" cy="495406"/>
          </a:xfrm>
        </p:spPr>
        <p:txBody>
          <a:bodyPr>
            <a:normAutofit/>
          </a:bodyPr>
          <a:lstStyle/>
          <a:p>
            <a:r>
              <a:rPr lang="en-US" dirty="0"/>
              <a:t>An introduction to Unix cURL, Python Requests, &amp; hands-on API practice with Cisco platforms</a:t>
            </a:r>
          </a:p>
        </p:txBody>
      </p:sp>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98385" y="1051197"/>
            <a:ext cx="11995230" cy="1285177"/>
          </a:xfrm>
        </p:spPr>
        <p:txBody>
          <a:bodyPr>
            <a:normAutofit/>
          </a:bodyPr>
          <a:lstStyle/>
          <a:p>
            <a:r>
              <a:rPr lang="en-US" dirty="0"/>
              <a:t>cURL &amp; Python Requests Foundations</a:t>
            </a:r>
          </a:p>
        </p:txBody>
      </p:sp>
      <p:pic>
        <p:nvPicPr>
          <p:cNvPr id="4" name="requests_demo" descr="requests_demo">
            <a:hlinkClick r:id="" action="ppaction://media"/>
            <a:extLst>
              <a:ext uri="{FF2B5EF4-FFF2-40B4-BE49-F238E27FC236}">
                <a16:creationId xmlns:a16="http://schemas.microsoft.com/office/drawing/2014/main" id="{A33E16A6-8AD2-1340-862F-7625DA3C608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9150" y="2420536"/>
            <a:ext cx="6012146" cy="3588331"/>
          </a:xfrm>
          <a:prstGeom prst="rect">
            <a:avLst/>
          </a:prstGeom>
        </p:spPr>
      </p:pic>
      <p:pic>
        <p:nvPicPr>
          <p:cNvPr id="9" name="Graphic 8">
            <a:extLst>
              <a:ext uri="{FF2B5EF4-FFF2-40B4-BE49-F238E27FC236}">
                <a16:creationId xmlns:a16="http://schemas.microsoft.com/office/drawing/2014/main" id="{72CA3927-BB4A-7C44-A9D8-347650FACD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300" y="350564"/>
            <a:ext cx="4155949" cy="864437"/>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1" presetClass="mediacall" presetSubtype="0" fill="hold" nodeType="withEffect">
                                  <p:stCondLst>
                                    <p:cond delay="0"/>
                                  </p:stCondLst>
                                  <p:childTnLst>
                                    <p:cmd type="call" cmd="playFrom(0.0)">
                                      <p:cBhvr>
                                        <p:cTn id="13" dur="39166" fill="hold"/>
                                        <p:tgtEl>
                                          <p:spTgt spid="5"/>
                                        </p:tgtEl>
                                      </p:cBhvr>
                                    </p:cmd>
                                  </p:childTnLst>
                                </p:cTn>
                              </p:par>
                              <p:par>
                                <p:cTn id="14" presetID="9"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1" presetClass="mediacall" presetSubtype="0" fill="hold" nodeType="withEffect">
                                  <p:stCondLst>
                                    <p:cond delay="2500"/>
                                  </p:stCondLst>
                                  <p:childTnLst>
                                    <p:cmd type="call" cmd="playFrom(0.0)">
                                      <p:cBhvr>
                                        <p:cTn id="18" dur="36628" fill="hold"/>
                                        <p:tgtEl>
                                          <p:spTgt spid="4"/>
                                        </p:tgtEl>
                                      </p:cBhvr>
                                    </p:cmd>
                                  </p:childTnLst>
                                </p:cTn>
                              </p:par>
                              <p:par>
                                <p:cTn id="19" presetID="22" presetClass="entr" presetSubtype="8" fill="hold" grpId="0" nodeType="withEffect">
                                  <p:stCondLst>
                                    <p:cond delay="250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a:t>
            </a:fld>
            <a:endParaRPr lang="en-US" dirty="0"/>
          </a:p>
        </p:txBody>
      </p:sp>
      <p:pic>
        <p:nvPicPr>
          <p:cNvPr id="12" name="curl_example_1" descr="curl_example_1">
            <a:hlinkClick r:id="" action="ppaction://media"/>
            <a:extLst>
              <a:ext uri="{FF2B5EF4-FFF2-40B4-BE49-F238E27FC236}">
                <a16:creationId xmlns:a16="http://schemas.microsoft.com/office/drawing/2014/main" id="{C760AB7C-EAE2-CA47-A4FD-C72CA08FF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1587"/>
            <a:ext cx="12180887" cy="6651585"/>
          </a:xfrm>
          <a:prstGeom prst="rect">
            <a:avLst/>
          </a:prstGeom>
        </p:spPr>
      </p:pic>
      <p:sp>
        <p:nvSpPr>
          <p:cNvPr id="6" name="Rectangle 5">
            <a:extLst>
              <a:ext uri="{FF2B5EF4-FFF2-40B4-BE49-F238E27FC236}">
                <a16:creationId xmlns:a16="http://schemas.microsoft.com/office/drawing/2014/main" id="{11E6F602-7F9E-794D-8AE0-6E181CC671E2}"/>
              </a:ext>
            </a:extLst>
          </p:cNvPr>
          <p:cNvSpPr/>
          <p:nvPr/>
        </p:nvSpPr>
        <p:spPr>
          <a:xfrm>
            <a:off x="11112" y="538504"/>
            <a:ext cx="4762769"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7D50F4-6F9B-0346-9DE2-B826C5E645A0}"/>
              </a:ext>
            </a:extLst>
          </p:cNvPr>
          <p:cNvCxnSpPr>
            <a:cxnSpLocks/>
            <a:stCxn id="8" idx="1"/>
          </p:cNvCxnSpPr>
          <p:nvPr/>
        </p:nvCxnSpPr>
        <p:spPr>
          <a:xfrm flipH="1" flipV="1">
            <a:off x="2130904" y="924845"/>
            <a:ext cx="2212496" cy="1048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F7AA322-7358-9445-B1D8-EDAD4B998DB2}"/>
              </a:ext>
            </a:extLst>
          </p:cNvPr>
          <p:cNvSpPr txBox="1"/>
          <p:nvPr/>
        </p:nvSpPr>
        <p:spPr>
          <a:xfrm>
            <a:off x="4343400" y="1789155"/>
            <a:ext cx="3124830" cy="369332"/>
          </a:xfrm>
          <a:prstGeom prst="rect">
            <a:avLst/>
          </a:prstGeom>
          <a:noFill/>
        </p:spPr>
        <p:txBody>
          <a:bodyPr wrap="none" rtlCol="0">
            <a:spAutoFit/>
          </a:bodyPr>
          <a:lstStyle/>
          <a:p>
            <a:r>
              <a:rPr lang="en-US" dirty="0">
                <a:solidFill>
                  <a:srgbClr val="FFFF00"/>
                </a:solidFill>
              </a:rPr>
              <a:t>Client version (locally reported)</a:t>
            </a:r>
          </a:p>
        </p:txBody>
      </p:sp>
      <p:sp>
        <p:nvSpPr>
          <p:cNvPr id="9" name="Rectangle 8">
            <a:extLst>
              <a:ext uri="{FF2B5EF4-FFF2-40B4-BE49-F238E27FC236}">
                <a16:creationId xmlns:a16="http://schemas.microsoft.com/office/drawing/2014/main" id="{73AC8F9F-B77B-404E-A839-FE47FC2E245F}"/>
              </a:ext>
            </a:extLst>
          </p:cNvPr>
          <p:cNvSpPr/>
          <p:nvPr/>
        </p:nvSpPr>
        <p:spPr>
          <a:xfrm>
            <a:off x="421105" y="3794017"/>
            <a:ext cx="2610853"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122E31-B506-5C44-9373-1E55EA0D3447}"/>
              </a:ext>
            </a:extLst>
          </p:cNvPr>
          <p:cNvCxnSpPr>
            <a:cxnSpLocks/>
            <a:stCxn id="13" idx="1"/>
          </p:cNvCxnSpPr>
          <p:nvPr/>
        </p:nvCxnSpPr>
        <p:spPr>
          <a:xfrm flipH="1">
            <a:off x="2130904" y="2465787"/>
            <a:ext cx="2212496" cy="1203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C66B3-6CD2-EB44-AD62-C31869D336E7}"/>
              </a:ext>
            </a:extLst>
          </p:cNvPr>
          <p:cNvSpPr txBox="1"/>
          <p:nvPr/>
        </p:nvSpPr>
        <p:spPr>
          <a:xfrm>
            <a:off x="4343400" y="2281121"/>
            <a:ext cx="3379323" cy="369332"/>
          </a:xfrm>
          <a:prstGeom prst="rect">
            <a:avLst/>
          </a:prstGeom>
          <a:noFill/>
        </p:spPr>
        <p:txBody>
          <a:bodyPr wrap="none" rtlCol="0">
            <a:spAutoFit/>
          </a:bodyPr>
          <a:lstStyle/>
          <a:p>
            <a:r>
              <a:rPr lang="en-US" dirty="0">
                <a:solidFill>
                  <a:srgbClr val="FFFF00"/>
                </a:solidFill>
              </a:rPr>
              <a:t>Client version (remotely reported)</a:t>
            </a:r>
          </a:p>
        </p:txBody>
      </p:sp>
    </p:spTree>
    <p:extLst>
      <p:ext uri="{BB962C8B-B14F-4D97-AF65-F5344CB8AC3E}">
        <p14:creationId xmlns:p14="http://schemas.microsoft.com/office/powerpoint/2010/main" val="19421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bldLst>
      <p:bldP spid="6" grpId="0" animBg="1"/>
      <p:bldP spid="8" grpId="0"/>
      <p:bldP spid="9"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100</a:t>
            </a:fld>
            <a:endParaRPr lang="en-US" dirty="0"/>
          </a:p>
        </p:txBody>
      </p:sp>
      <p:pic>
        <p:nvPicPr>
          <p:cNvPr id="2" name="python_sdwan_4" descr="python_sdwan_4">
            <a:hlinkClick r:id="" action="ppaction://media"/>
            <a:extLst>
              <a:ext uri="{FF2B5EF4-FFF2-40B4-BE49-F238E27FC236}">
                <a16:creationId xmlns:a16="http://schemas.microsoft.com/office/drawing/2014/main" id="{A58EEFD2-B134-2F4F-B455-E2DCF43411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2892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t>
            </a:r>
            <a:r>
              <a:rPr lang="en-US" dirty="0" err="1"/>
              <a:t>Webex</a:t>
            </a:r>
            <a:endParaRPr lang="en-US" dirty="0"/>
          </a:p>
        </p:txBody>
      </p:sp>
    </p:spTree>
    <p:extLst>
      <p:ext uri="{BB962C8B-B14F-4D97-AF65-F5344CB8AC3E}">
        <p14:creationId xmlns:p14="http://schemas.microsoft.com/office/powerpoint/2010/main" val="3736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 collaboration platform </a:t>
            </a:r>
          </a:p>
          <a:p>
            <a:pPr lvl="1"/>
            <a:r>
              <a:rPr lang="en-US" dirty="0"/>
              <a:t>Chat, Calling, &amp; Meetings</a:t>
            </a:r>
          </a:p>
          <a:p>
            <a:r>
              <a:rPr lang="en-US" dirty="0"/>
              <a:t>What is the controller?</a:t>
            </a:r>
          </a:p>
          <a:p>
            <a:pPr lvl="1"/>
            <a:r>
              <a:rPr lang="en-US" dirty="0" err="1"/>
              <a:t>Webex</a:t>
            </a:r>
            <a:r>
              <a:rPr lang="en-US" dirty="0"/>
              <a:t> Cloud</a:t>
            </a:r>
          </a:p>
          <a:p>
            <a:r>
              <a:rPr lang="en-US" dirty="0"/>
              <a:t>REST API Details:</a:t>
            </a:r>
          </a:p>
          <a:p>
            <a:pPr lvl="1"/>
            <a:r>
              <a:rPr lang="en-US" dirty="0"/>
              <a:t>Transport - HTTPS</a:t>
            </a:r>
          </a:p>
          <a:p>
            <a:pPr lvl="1"/>
            <a:r>
              <a:rPr lang="en-US" dirty="0"/>
              <a:t>Methods – GET, POST, PUT &amp; DELETE</a:t>
            </a:r>
          </a:p>
          <a:p>
            <a:pPr lvl="1"/>
            <a:r>
              <a:rPr lang="en-US" dirty="0"/>
              <a:t>Content types – Accepts JSON &amp; URL-encoded form data, returns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102</a:t>
            </a:fld>
            <a:endParaRPr lang="en-US" dirty="0"/>
          </a:p>
        </p:txBody>
      </p:sp>
    </p:spTree>
    <p:extLst>
      <p:ext uri="{BB962C8B-B14F-4D97-AF65-F5344CB8AC3E}">
        <p14:creationId xmlns:p14="http://schemas.microsoft.com/office/powerpoint/2010/main" val="29062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API Authentication</a:t>
            </a:r>
          </a:p>
          <a:p>
            <a:pPr lvl="1"/>
            <a:r>
              <a:rPr lang="en-US" dirty="0"/>
              <a:t>Base URL – </a:t>
            </a:r>
            <a:r>
              <a:rPr lang="en-US" b="1" i="1" dirty="0">
                <a:solidFill>
                  <a:srgbClr val="FFFF00"/>
                </a:solidFill>
              </a:rPr>
              <a:t>https://</a:t>
            </a:r>
            <a:r>
              <a:rPr lang="en-US" b="1" i="1" dirty="0" err="1">
                <a:solidFill>
                  <a:srgbClr val="FFFF00"/>
                </a:solidFill>
              </a:rPr>
              <a:t>webexapis.com</a:t>
            </a:r>
            <a:r>
              <a:rPr lang="en-US" b="1" i="1" dirty="0">
                <a:solidFill>
                  <a:srgbClr val="FFFF00"/>
                </a:solidFill>
              </a:rPr>
              <a:t>/v1/</a:t>
            </a:r>
          </a:p>
          <a:p>
            <a:pPr lvl="1"/>
            <a:endParaRPr lang="en-US" b="1" i="1" dirty="0"/>
          </a:p>
          <a:p>
            <a:pPr lvl="1"/>
            <a:r>
              <a:rPr lang="en-US" dirty="0"/>
              <a:t>For developer testing, requires a </a:t>
            </a:r>
            <a:r>
              <a:rPr lang="en-US" b="1" i="1" dirty="0">
                <a:solidFill>
                  <a:srgbClr val="FFFF00"/>
                </a:solidFill>
              </a:rPr>
              <a:t>Personal Access Token </a:t>
            </a:r>
            <a:r>
              <a:rPr lang="en-US" dirty="0"/>
              <a:t>(12-hour validity)</a:t>
            </a:r>
          </a:p>
          <a:p>
            <a:pPr lvl="1"/>
            <a:endParaRPr lang="en-US" dirty="0"/>
          </a:p>
          <a:p>
            <a:pPr lvl="1"/>
            <a:r>
              <a:rPr lang="en-US" dirty="0"/>
              <a:t>The </a:t>
            </a:r>
            <a:r>
              <a:rPr lang="en-US" b="1" i="1" dirty="0">
                <a:solidFill>
                  <a:srgbClr val="FFFF00"/>
                </a:solidFill>
              </a:rPr>
              <a:t>Authorization</a:t>
            </a:r>
            <a:r>
              <a:rPr lang="en-US" dirty="0"/>
              <a:t> header must include the token</a:t>
            </a:r>
            <a:endParaRPr lang="en-US" dirty="0">
              <a:solidFill>
                <a:srgbClr val="FF0000"/>
              </a:solidFill>
            </a:endParaRPr>
          </a:p>
          <a:p>
            <a:pPr marL="457200" lvl="1" indent="0">
              <a:buNone/>
            </a:pPr>
            <a:r>
              <a:rPr lang="en-US" b="1" i="1" dirty="0">
                <a:solidFill>
                  <a:srgbClr val="FFFF00"/>
                </a:solidFill>
              </a:rPr>
              <a:t>{"</a:t>
            </a:r>
            <a:r>
              <a:rPr lang="en-US" b="1" i="1" dirty="0" err="1">
                <a:solidFill>
                  <a:srgbClr val="FFFF00"/>
                </a:solidFill>
              </a:rPr>
              <a:t>Authorization</a:t>
            </a:r>
            <a:r>
              <a:rPr lang="en-US" b="1" i="1" dirty="0" err="1"/>
              <a:t>":"</a:t>
            </a:r>
            <a:r>
              <a:rPr lang="en-US" b="1" i="1" dirty="0" err="1">
                <a:solidFill>
                  <a:srgbClr val="FFFF00"/>
                </a:solidFill>
              </a:rPr>
              <a:t>Bearer</a:t>
            </a:r>
            <a:r>
              <a:rPr lang="en-US" b="1" i="1" dirty="0">
                <a:solidFill>
                  <a:srgbClr val="FFFF00"/>
                </a:solidFill>
              </a:rPr>
              <a:t> </a:t>
            </a:r>
            <a:r>
              <a:rPr lang="en-US" b="1" i="1" dirty="0" err="1">
                <a:solidFill>
                  <a:srgbClr val="FF0000"/>
                </a:solidFill>
              </a:rPr>
              <a:t>personal_access_token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103</a:t>
            </a:fld>
            <a:endParaRPr lang="en-US" dirty="0"/>
          </a:p>
        </p:txBody>
      </p:sp>
    </p:spTree>
    <p:extLst>
      <p:ext uri="{BB962C8B-B14F-4D97-AF65-F5344CB8AC3E}">
        <p14:creationId xmlns:p14="http://schemas.microsoft.com/office/powerpoint/2010/main" val="3165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err="1"/>
              <a:t>Webex</a:t>
            </a:r>
            <a:endParaRPr lang="en-US" dirty="0"/>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https://developer.webex.com/docs/api/getting-started</a:t>
            </a:r>
            <a:endParaRPr lang="en-US" dirty="0"/>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https://developer.webex.com</a:t>
            </a:r>
            <a:endParaRPr lang="en-US" dirty="0"/>
          </a:p>
          <a:p>
            <a:pPr lvl="2"/>
            <a:r>
              <a:rPr lang="en-US" dirty="0" err="1"/>
              <a:t>Webex</a:t>
            </a:r>
            <a:r>
              <a:rPr lang="en-US" dirty="0"/>
              <a:t> account required for developer interaction (</a:t>
            </a:r>
            <a:r>
              <a:rPr lang="en-US" dirty="0">
                <a:hlinkClick r:id="rId5"/>
              </a:rPr>
              <a:t>https://teams.webex.com</a:t>
            </a:r>
            <a:r>
              <a:rPr lang="en-US" dirty="0"/>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104</a:t>
            </a:fld>
            <a:endParaRPr lang="en-US" dirty="0"/>
          </a:p>
        </p:txBody>
      </p:sp>
    </p:spTree>
    <p:extLst>
      <p:ext uri="{BB962C8B-B14F-4D97-AF65-F5344CB8AC3E}">
        <p14:creationId xmlns:p14="http://schemas.microsoft.com/office/powerpoint/2010/main" val="235627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Personal Access Token in an environment variable</a:t>
            </a:r>
          </a:p>
          <a:p>
            <a:pPr lvl="1"/>
            <a:r>
              <a:rPr lang="en-US" b="1" i="1" dirty="0"/>
              <a:t>This is an example </a:t>
            </a:r>
            <a:r>
              <a:rPr lang="en-US" b="1" i="1" dirty="0" err="1"/>
              <a:t>Webex</a:t>
            </a:r>
            <a:r>
              <a:rPr lang="en-US" b="1" i="1" dirty="0"/>
              <a:t> API token:</a:t>
            </a:r>
            <a:endParaRPr lang="en-US" dirty="0"/>
          </a:p>
          <a:p>
            <a:pPr marL="457200" lvl="1" indent="0">
              <a:buNone/>
            </a:pPr>
            <a:r>
              <a:rPr lang="en-US" b="1" i="1" dirty="0">
                <a:solidFill>
                  <a:srgbClr val="FFFF00"/>
                </a:solidFill>
              </a:rPr>
              <a:t>export WEBEX_TOKEN=</a:t>
            </a:r>
            <a:r>
              <a:rPr lang="en-US" b="1" i="1" dirty="0">
                <a:solidFill>
                  <a:srgbClr val="FF0000"/>
                </a:solidFill>
              </a:rPr>
              <a:t>Y2lzY29zcGFyazovL3VzL1JPT00vZmU1M2IwOTAtODM…</a:t>
            </a:r>
            <a:endParaRPr lang="en-US" b="1" i="1" dirty="0"/>
          </a:p>
          <a:p>
            <a:endParaRPr lang="en-US" dirty="0"/>
          </a:p>
          <a:p>
            <a:r>
              <a:rPr lang="en-US" dirty="0"/>
              <a:t>Step 2 – Get a list of your </a:t>
            </a:r>
            <a:r>
              <a:rPr lang="en-US" dirty="0" err="1"/>
              <a:t>Webex</a:t>
            </a:r>
            <a:r>
              <a:rPr lang="en-US" dirty="0"/>
              <a:t> Rooms with the token</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'Authorization: Bearer '$WEBEX_TOKEN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105</a:t>
            </a:fld>
            <a:endParaRPr lang="en-US" dirty="0"/>
          </a:p>
        </p:txBody>
      </p:sp>
    </p:spTree>
    <p:extLst>
      <p:ext uri="{BB962C8B-B14F-4D97-AF65-F5344CB8AC3E}">
        <p14:creationId xmlns:p14="http://schemas.microsoft.com/office/powerpoint/2010/main" val="5022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106</a:t>
            </a:fld>
            <a:endParaRPr lang="en-US" dirty="0"/>
          </a:p>
        </p:txBody>
      </p:sp>
      <p:pic>
        <p:nvPicPr>
          <p:cNvPr id="6" name="curl_webex_1" descr="curl_webex_1">
            <a:hlinkClick r:id="" action="ppaction://media"/>
            <a:extLst>
              <a:ext uri="{FF2B5EF4-FFF2-40B4-BE49-F238E27FC236}">
                <a16:creationId xmlns:a16="http://schemas.microsoft.com/office/drawing/2014/main" id="{A9B75717-5037-214C-BAB5-44686F70FA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356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736485" cy="4351338"/>
          </a:xfrm>
        </p:spPr>
        <p:txBody>
          <a:bodyPr>
            <a:normAutofit/>
          </a:bodyPr>
          <a:lstStyle/>
          <a:p>
            <a:r>
              <a:rPr lang="en-US" dirty="0"/>
              <a:t>Step 3 – Create a new </a:t>
            </a:r>
            <a:r>
              <a:rPr lang="en-US" dirty="0" err="1"/>
              <a:t>Webex</a:t>
            </a:r>
            <a:r>
              <a:rPr lang="en-US" dirty="0"/>
              <a:t> Room</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webexapis.com</a:t>
            </a:r>
            <a:r>
              <a:rPr lang="en-US" b="1" i="1" dirty="0">
                <a:solidFill>
                  <a:srgbClr val="FFFF00"/>
                </a:solidFill>
              </a:rPr>
              <a:t>/v1/rooms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-H 'Authorization: Bearer '$WEBEX_TOKEN \</a:t>
            </a:r>
          </a:p>
          <a:p>
            <a:pPr marL="457200" lvl="1" indent="0">
              <a:buNone/>
            </a:pPr>
            <a:r>
              <a:rPr lang="en-US" b="1" i="1" dirty="0">
                <a:solidFill>
                  <a:srgbClr val="FFFF00"/>
                </a:solidFill>
              </a:rPr>
              <a:t>--data-raw '{"</a:t>
            </a:r>
            <a:r>
              <a:rPr lang="en-US" b="1" i="1" dirty="0" err="1">
                <a:solidFill>
                  <a:srgbClr val="FFFF00"/>
                </a:solidFill>
              </a:rPr>
              <a:t>title":"New</a:t>
            </a:r>
            <a:r>
              <a:rPr lang="en-US" b="1" i="1" dirty="0">
                <a:solidFill>
                  <a:srgbClr val="FFFF00"/>
                </a:solidFill>
              </a:rPr>
              <a:t> cURL Room"}'</a:t>
            </a:r>
          </a:p>
          <a:p>
            <a:pPr marL="457200" lvl="1" indent="0">
              <a:buNone/>
            </a:pPr>
            <a:endParaRPr lang="en-US" dirty="0"/>
          </a:p>
          <a:p>
            <a:pPr lvl="1"/>
            <a:r>
              <a:rPr lang="en-US" dirty="0" err="1"/>
              <a:t>Webex</a:t>
            </a:r>
            <a:r>
              <a:rPr lang="en-US" dirty="0"/>
              <a:t> will return JSON data with new Room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107</a:t>
            </a:fld>
            <a:endParaRPr lang="en-US" dirty="0"/>
          </a:p>
        </p:txBody>
      </p:sp>
    </p:spTree>
    <p:extLst>
      <p:ext uri="{BB962C8B-B14F-4D97-AF65-F5344CB8AC3E}">
        <p14:creationId xmlns:p14="http://schemas.microsoft.com/office/powerpoint/2010/main" val="3287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108</a:t>
            </a:fld>
            <a:endParaRPr lang="en-US" dirty="0"/>
          </a:p>
        </p:txBody>
      </p:sp>
      <p:pic>
        <p:nvPicPr>
          <p:cNvPr id="3" name="curl_webex_2" descr="curl_webex_2">
            <a:hlinkClick r:id="" action="ppaction://media"/>
            <a:extLst>
              <a:ext uri="{FF2B5EF4-FFF2-40B4-BE49-F238E27FC236}">
                <a16:creationId xmlns:a16="http://schemas.microsoft.com/office/drawing/2014/main" id="{46D18A2E-F041-2D46-A4F4-FDA5B73B1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
            <a:ext cx="12182475" cy="6652453"/>
          </a:xfrm>
          <a:prstGeom prst="rect">
            <a:avLst/>
          </a:prstGeom>
        </p:spPr>
      </p:pic>
    </p:spTree>
    <p:extLst>
      <p:ext uri="{BB962C8B-B14F-4D97-AF65-F5344CB8AC3E}">
        <p14:creationId xmlns:p14="http://schemas.microsoft.com/office/powerpoint/2010/main" val="19284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your </a:t>
            </a:r>
            <a:r>
              <a:rPr lang="en-US" dirty="0" err="1"/>
              <a:t>Webex</a:t>
            </a:r>
            <a:r>
              <a:rPr lang="en-US" dirty="0"/>
              <a:t> Rooms with the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token = </a:t>
            </a:r>
            <a:r>
              <a:rPr lang="en-US" b="1" i="1" dirty="0" err="1">
                <a:solidFill>
                  <a:srgbClr val="FFFF00"/>
                </a:solidFill>
              </a:rPr>
              <a:t>os.getenv</a:t>
            </a:r>
            <a:r>
              <a:rPr lang="en-US" b="1" i="1" dirty="0">
                <a:solidFill>
                  <a:srgbClr val="FFFF00"/>
                </a:solidFill>
              </a:rPr>
              <a:t>('WEBEX_TOKEN')</a:t>
            </a: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/json','Authorization':</a:t>
            </a:r>
            <a:r>
              <a:rPr lang="en-US" b="1" i="1" dirty="0" err="1">
                <a:solidFill>
                  <a:srgbClr val="FFFF00"/>
                </a:solidFill>
              </a:rPr>
              <a:t>f'Bearer</a:t>
            </a:r>
            <a:r>
              <a:rPr lang="en-US" b="1" i="1" dirty="0">
                <a:solidFill>
                  <a:srgbClr val="FFFF00"/>
                </a:solidFill>
              </a:rPr>
              <a:t> {token}'}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rooms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()['items'][0]) </a:t>
            </a:r>
            <a:r>
              <a:rPr lang="en-US" b="1" i="1" dirty="0"/>
              <a:t># display the first room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109</a:t>
            </a:fld>
            <a:endParaRPr lang="en-US" dirty="0"/>
          </a:p>
        </p:txBody>
      </p:sp>
    </p:spTree>
    <p:extLst>
      <p:ext uri="{BB962C8B-B14F-4D97-AF65-F5344CB8AC3E}">
        <p14:creationId xmlns:p14="http://schemas.microsoft.com/office/powerpoint/2010/main" val="36212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530725"/>
          </a:xfrm>
        </p:spPr>
        <p:txBody>
          <a:bodyPr>
            <a:normAutofit fontScale="92500" lnSpcReduction="20000"/>
          </a:bodyPr>
          <a:lstStyle/>
          <a:p>
            <a:r>
              <a:rPr lang="en-US" dirty="0"/>
              <a:t>Several cURL command options are common</a:t>
            </a:r>
          </a:p>
          <a:p>
            <a:pPr lvl="1"/>
            <a:r>
              <a:rPr lang="en-US" dirty="0">
                <a:solidFill>
                  <a:srgbClr val="FFFF00"/>
                </a:solidFill>
              </a:rPr>
              <a:t>-X </a:t>
            </a:r>
            <a:r>
              <a:rPr lang="en-US" dirty="0"/>
              <a:t>or</a:t>
            </a:r>
            <a:r>
              <a:rPr lang="en-US" dirty="0">
                <a:solidFill>
                  <a:srgbClr val="FFFF00"/>
                </a:solidFill>
              </a:rPr>
              <a:t> --request </a:t>
            </a:r>
            <a:r>
              <a:rPr lang="en-US" dirty="0"/>
              <a:t>– HTTP method (GET (default), POST, PUT, DELETE)</a:t>
            </a:r>
          </a:p>
          <a:p>
            <a:pPr lvl="1"/>
            <a:r>
              <a:rPr lang="en-US" dirty="0">
                <a:solidFill>
                  <a:srgbClr val="FFFF00"/>
                </a:solidFill>
              </a:rPr>
              <a:t>--</a:t>
            </a:r>
            <a:r>
              <a:rPr lang="en-US" dirty="0" err="1">
                <a:solidFill>
                  <a:srgbClr val="FFFF00"/>
                </a:solidFill>
              </a:rPr>
              <a:t>url</a:t>
            </a:r>
            <a:r>
              <a:rPr lang="en-US" dirty="0">
                <a:solidFill>
                  <a:srgbClr val="FFFF00"/>
                </a:solidFill>
              </a:rPr>
              <a:t> &lt;</a:t>
            </a:r>
            <a:r>
              <a:rPr lang="en-US" dirty="0" err="1">
                <a:solidFill>
                  <a:srgbClr val="FFFF00"/>
                </a:solidFill>
              </a:rPr>
              <a:t>url</a:t>
            </a:r>
            <a:r>
              <a:rPr lang="en-US" dirty="0">
                <a:solidFill>
                  <a:srgbClr val="FFFF00"/>
                </a:solidFill>
              </a:rPr>
              <a:t>&gt; </a:t>
            </a:r>
            <a:r>
              <a:rPr lang="en-US" dirty="0"/>
              <a:t>– Request URL</a:t>
            </a:r>
          </a:p>
          <a:p>
            <a:pPr lvl="1"/>
            <a:r>
              <a:rPr lang="en-US" dirty="0">
                <a:solidFill>
                  <a:srgbClr val="FFFF00"/>
                </a:solidFill>
              </a:rPr>
              <a:t>-H </a:t>
            </a:r>
            <a:r>
              <a:rPr lang="en-US" dirty="0"/>
              <a:t>or</a:t>
            </a:r>
            <a:r>
              <a:rPr lang="en-US" dirty="0">
                <a:solidFill>
                  <a:srgbClr val="FFFF00"/>
                </a:solidFill>
              </a:rPr>
              <a:t> --header </a:t>
            </a:r>
            <a:r>
              <a:rPr lang="en-US" dirty="0"/>
              <a:t>– HTTP client header(s)</a:t>
            </a:r>
          </a:p>
          <a:p>
            <a:pPr lvl="1"/>
            <a:r>
              <a:rPr lang="en-US" dirty="0">
                <a:solidFill>
                  <a:srgbClr val="FFFF00"/>
                </a:solidFill>
              </a:rPr>
              <a:t>-c </a:t>
            </a:r>
            <a:r>
              <a:rPr lang="en-US" dirty="0"/>
              <a:t>or</a:t>
            </a:r>
            <a:r>
              <a:rPr lang="en-US" dirty="0">
                <a:solidFill>
                  <a:srgbClr val="FFFF00"/>
                </a:solidFill>
              </a:rPr>
              <a:t> --cookie-jar &lt;</a:t>
            </a:r>
            <a:r>
              <a:rPr lang="en-US" dirty="0" err="1">
                <a:solidFill>
                  <a:srgbClr val="FFFF00"/>
                </a:solidFill>
              </a:rPr>
              <a:t>file_name</a:t>
            </a:r>
            <a:r>
              <a:rPr lang="en-US" dirty="0">
                <a:solidFill>
                  <a:srgbClr val="FFFF00"/>
                </a:solidFill>
              </a:rPr>
              <a:t>&gt; </a:t>
            </a:r>
            <a:r>
              <a:rPr lang="en-US" dirty="0"/>
              <a:t>– write session cookies to a file</a:t>
            </a:r>
          </a:p>
          <a:p>
            <a:pPr lvl="1"/>
            <a:r>
              <a:rPr lang="en-US" dirty="0">
                <a:solidFill>
                  <a:srgbClr val="FFFF00"/>
                </a:solidFill>
              </a:rPr>
              <a:t>-b </a:t>
            </a:r>
            <a:r>
              <a:rPr lang="en-US" dirty="0"/>
              <a:t>or</a:t>
            </a:r>
            <a:r>
              <a:rPr lang="en-US" dirty="0">
                <a:solidFill>
                  <a:srgbClr val="FFFF00"/>
                </a:solidFill>
              </a:rPr>
              <a:t> --cookie &lt;</a:t>
            </a:r>
            <a:r>
              <a:rPr lang="en-US" dirty="0" err="1">
                <a:solidFill>
                  <a:srgbClr val="FFFF00"/>
                </a:solidFill>
              </a:rPr>
              <a:t>file_name</a:t>
            </a:r>
            <a:r>
              <a:rPr lang="en-US" dirty="0">
                <a:solidFill>
                  <a:srgbClr val="FFFF00"/>
                </a:solidFill>
              </a:rPr>
              <a:t>&gt; </a:t>
            </a:r>
            <a:r>
              <a:rPr lang="en-US" dirty="0"/>
              <a:t>– send session cookies from a file</a:t>
            </a:r>
          </a:p>
          <a:p>
            <a:pPr lvl="1"/>
            <a:r>
              <a:rPr lang="en-US" dirty="0">
                <a:solidFill>
                  <a:srgbClr val="FFFF00"/>
                </a:solidFill>
              </a:rPr>
              <a:t>-d </a:t>
            </a:r>
            <a:r>
              <a:rPr lang="en-US" dirty="0"/>
              <a:t>or</a:t>
            </a:r>
            <a:r>
              <a:rPr lang="en-US" dirty="0">
                <a:solidFill>
                  <a:srgbClr val="FFFF00"/>
                </a:solidFill>
              </a:rPr>
              <a:t> --data</a:t>
            </a:r>
            <a:r>
              <a:rPr lang="en-US" dirty="0"/>
              <a:t>,</a:t>
            </a:r>
            <a:r>
              <a:rPr lang="en-US" dirty="0">
                <a:solidFill>
                  <a:srgbClr val="FFFF00"/>
                </a:solidFill>
              </a:rPr>
              <a:t> --data-raw</a:t>
            </a:r>
            <a:r>
              <a:rPr lang="en-US" dirty="0"/>
              <a:t>,</a:t>
            </a:r>
            <a:r>
              <a:rPr lang="en-US" dirty="0">
                <a:solidFill>
                  <a:srgbClr val="FFFF00"/>
                </a:solidFill>
              </a:rPr>
              <a:t> </a:t>
            </a:r>
            <a:r>
              <a:rPr lang="en-US" dirty="0"/>
              <a:t>and</a:t>
            </a:r>
            <a:r>
              <a:rPr lang="en-US" dirty="0">
                <a:solidFill>
                  <a:srgbClr val="FFFF00"/>
                </a:solidFill>
              </a:rPr>
              <a:t> --data-</a:t>
            </a:r>
            <a:r>
              <a:rPr lang="en-US" dirty="0" err="1">
                <a:solidFill>
                  <a:srgbClr val="FFFF00"/>
                </a:solidFill>
              </a:rPr>
              <a:t>urlencode</a:t>
            </a:r>
            <a:r>
              <a:rPr lang="en-US" dirty="0">
                <a:solidFill>
                  <a:srgbClr val="FFFF00"/>
                </a:solidFill>
              </a:rPr>
              <a:t> </a:t>
            </a:r>
            <a:r>
              <a:rPr lang="en-US" dirty="0"/>
              <a:t>– HTTP PUT/POST data</a:t>
            </a:r>
          </a:p>
          <a:p>
            <a:pPr lvl="1"/>
            <a:r>
              <a:rPr lang="en-US" dirty="0">
                <a:solidFill>
                  <a:srgbClr val="FFFF00"/>
                </a:solidFill>
              </a:rPr>
              <a:t>-</a:t>
            </a:r>
            <a:r>
              <a:rPr lang="en-US" dirty="0" err="1">
                <a:solidFill>
                  <a:srgbClr val="FFFF00"/>
                </a:solidFill>
              </a:rPr>
              <a:t>i</a:t>
            </a:r>
            <a:r>
              <a:rPr lang="en-US" i="1" dirty="0">
                <a:solidFill>
                  <a:srgbClr val="FFFF00"/>
                </a:solidFill>
              </a:rPr>
              <a:t> </a:t>
            </a:r>
            <a:r>
              <a:rPr lang="en-US" dirty="0"/>
              <a:t>or</a:t>
            </a:r>
            <a:r>
              <a:rPr lang="en-US" dirty="0">
                <a:solidFill>
                  <a:srgbClr val="FFFF00"/>
                </a:solidFill>
              </a:rPr>
              <a:t> --include </a:t>
            </a:r>
            <a:r>
              <a:rPr lang="en-US" dirty="0"/>
              <a:t>– include response headers in STDOUT</a:t>
            </a:r>
          </a:p>
          <a:p>
            <a:pPr lvl="1"/>
            <a:r>
              <a:rPr lang="en-US" dirty="0">
                <a:solidFill>
                  <a:srgbClr val="FFFF00"/>
                </a:solidFill>
              </a:rPr>
              <a:t>-I </a:t>
            </a:r>
            <a:r>
              <a:rPr lang="en-US" dirty="0"/>
              <a:t>or</a:t>
            </a:r>
            <a:r>
              <a:rPr lang="en-US" dirty="0">
                <a:solidFill>
                  <a:srgbClr val="FFFF00"/>
                </a:solidFill>
              </a:rPr>
              <a:t> --head</a:t>
            </a:r>
            <a:r>
              <a:rPr lang="en-US" dirty="0"/>
              <a:t> – display ONLY response headers in STDOUT</a:t>
            </a:r>
          </a:p>
          <a:p>
            <a:pPr lvl="1"/>
            <a:r>
              <a:rPr lang="en-US" dirty="0">
                <a:solidFill>
                  <a:srgbClr val="FFFF00"/>
                </a:solidFill>
              </a:rPr>
              <a:t>-k </a:t>
            </a:r>
            <a:r>
              <a:rPr lang="en-US" dirty="0"/>
              <a:t>or</a:t>
            </a:r>
            <a:r>
              <a:rPr lang="en-US" dirty="0">
                <a:solidFill>
                  <a:srgbClr val="FFFF00"/>
                </a:solidFill>
              </a:rPr>
              <a:t> --insecure </a:t>
            </a:r>
            <a:r>
              <a:rPr lang="en-US" dirty="0"/>
              <a:t>– allow insecure or self-signed certificates (insecure TLS)</a:t>
            </a:r>
          </a:p>
          <a:p>
            <a:pPr lvl="1"/>
            <a:r>
              <a:rPr lang="en-US" dirty="0">
                <a:solidFill>
                  <a:srgbClr val="FFFF00"/>
                </a:solidFill>
              </a:rPr>
              <a:t>-L </a:t>
            </a:r>
            <a:r>
              <a:rPr lang="en-US" dirty="0"/>
              <a:t>or</a:t>
            </a:r>
            <a:r>
              <a:rPr lang="en-US" dirty="0">
                <a:solidFill>
                  <a:srgbClr val="FFFF00"/>
                </a:solidFill>
              </a:rPr>
              <a:t> --location </a:t>
            </a:r>
            <a:r>
              <a:rPr lang="en-US" dirty="0"/>
              <a:t>– follow redirects </a:t>
            </a:r>
          </a:p>
          <a:p>
            <a:pPr lvl="1"/>
            <a:r>
              <a:rPr lang="en-US" dirty="0">
                <a:solidFill>
                  <a:srgbClr val="FFFF00"/>
                </a:solidFill>
              </a:rPr>
              <a:t>-o &lt;</a:t>
            </a:r>
            <a:r>
              <a:rPr lang="en-US" dirty="0" err="1">
                <a:solidFill>
                  <a:srgbClr val="FFFF00"/>
                </a:solidFill>
              </a:rPr>
              <a:t>file_name</a:t>
            </a:r>
            <a:r>
              <a:rPr lang="en-US" dirty="0">
                <a:solidFill>
                  <a:srgbClr val="FFFF00"/>
                </a:solidFill>
              </a:rPr>
              <a:t>&gt; </a:t>
            </a:r>
            <a:r>
              <a:rPr lang="en-US" dirty="0"/>
              <a:t>or</a:t>
            </a:r>
            <a:r>
              <a:rPr lang="en-US" dirty="0">
                <a:solidFill>
                  <a:srgbClr val="FFFF00"/>
                </a:solidFill>
              </a:rPr>
              <a:t> --output &lt;</a:t>
            </a:r>
            <a:r>
              <a:rPr lang="en-US" dirty="0" err="1">
                <a:solidFill>
                  <a:srgbClr val="FFFF00"/>
                </a:solidFill>
              </a:rPr>
              <a:t>file_name</a:t>
            </a:r>
            <a:r>
              <a:rPr lang="en-US" dirty="0">
                <a:solidFill>
                  <a:srgbClr val="FFFF00"/>
                </a:solidFill>
              </a:rPr>
              <a:t>&gt; </a:t>
            </a:r>
            <a:r>
              <a:rPr lang="en-US" dirty="0"/>
              <a:t>– write response to a file instead of STDOUT</a:t>
            </a:r>
          </a:p>
          <a:p>
            <a:pPr lvl="1"/>
            <a:r>
              <a:rPr lang="en-US" dirty="0">
                <a:solidFill>
                  <a:srgbClr val="FFFF00"/>
                </a:solidFill>
              </a:rPr>
              <a:t>-u </a:t>
            </a:r>
            <a:r>
              <a:rPr lang="en-US" dirty="0"/>
              <a:t>or</a:t>
            </a:r>
            <a:r>
              <a:rPr lang="en-US" dirty="0">
                <a:solidFill>
                  <a:srgbClr val="FFFF00"/>
                </a:solidFill>
              </a:rPr>
              <a:t> --user</a:t>
            </a:r>
            <a:r>
              <a:rPr lang="en-US" dirty="0"/>
              <a:t> – HTTP Basic Authentication credentials in a key/value pair</a:t>
            </a:r>
          </a:p>
          <a:p>
            <a:pPr lvl="1"/>
            <a:r>
              <a:rPr lang="en-US" dirty="0">
                <a:solidFill>
                  <a:srgbClr val="FFFF00"/>
                </a:solidFill>
              </a:rPr>
              <a:t>-v </a:t>
            </a:r>
            <a:r>
              <a:rPr lang="en-US" dirty="0"/>
              <a:t>or</a:t>
            </a:r>
            <a:r>
              <a:rPr lang="en-US" dirty="0">
                <a:solidFill>
                  <a:srgbClr val="FFFF00"/>
                </a:solidFill>
              </a:rPr>
              <a:t> --verbose </a:t>
            </a:r>
            <a:r>
              <a:rPr lang="en-US" dirty="0"/>
              <a:t>– display detailed info for debugging (headers, TLS handshake, etc.)</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Options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11</a:t>
            </a:fld>
            <a:endParaRPr lang="en-US" dirty="0"/>
          </a:p>
        </p:txBody>
      </p:sp>
    </p:spTree>
    <p:extLst>
      <p:ext uri="{BB962C8B-B14F-4D97-AF65-F5344CB8AC3E}">
        <p14:creationId xmlns:p14="http://schemas.microsoft.com/office/powerpoint/2010/main" val="21680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3">
                                            <p:txEl>
                                              <p:pRg st="3" end="3"/>
                                            </p:txEl>
                                          </p:spTgt>
                                        </p:tgtEl>
                                        <p:attrNameLst>
                                          <p:attrName>style.opacity</p:attrName>
                                        </p:attrNameLst>
                                      </p:cBhvr>
                                      <p:to>
                                        <p:strVal val="0.5"/>
                                      </p:to>
                                    </p:set>
                                    <p:animEffect filter="image" prLst="opacity: 0.5">
                                      <p:cBhvr rctx="IE">
                                        <p:cTn id="36" dur="indefinite"/>
                                        <p:tgtEl>
                                          <p:spTgt spid="3">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3">
                                            <p:txEl>
                                              <p:pRg st="5" end="5"/>
                                            </p:txEl>
                                          </p:spTgt>
                                        </p:tgtEl>
                                        <p:attrNameLst>
                                          <p:attrName>style.opacity</p:attrName>
                                        </p:attrNameLst>
                                      </p:cBhvr>
                                      <p:to>
                                        <p:strVal val="0.5"/>
                                      </p:to>
                                    </p:set>
                                    <p:animEffect filter="image" prLst="opacity: 0.5">
                                      <p:cBhvr rctx="IE">
                                        <p:cTn id="52" dur="indefinite"/>
                                        <p:tgtEl>
                                          <p:spTgt spid="3">
                                            <p:txEl>
                                              <p:pRg st="5" end="5"/>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dissolv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3">
                                            <p:txEl>
                                              <p:pRg st="7" end="7"/>
                                            </p:txEl>
                                          </p:spTgt>
                                        </p:tgtEl>
                                        <p:attrNameLst>
                                          <p:attrName>style.opacity</p:attrName>
                                        </p:attrNameLst>
                                      </p:cBhvr>
                                      <p:to>
                                        <p:strVal val="0.5"/>
                                      </p:to>
                                    </p:set>
                                    <p:animEffect filter="image" prLst="opacity: 0.5">
                                      <p:cBhvr rctx="IE">
                                        <p:cTn id="68" dur="indefinite"/>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Effect transition="in" filter="dissolve">
                                      <p:cBhvr>
                                        <p:cTn id="79" dur="500"/>
                                        <p:tgtEl>
                                          <p:spTgt spid="3">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grpId="1" nodeType="clickEffect">
                                  <p:stCondLst>
                                    <p:cond delay="0"/>
                                  </p:stCondLst>
                                  <p:childTnLst>
                                    <p:set>
                                      <p:cBhvr>
                                        <p:cTn id="83" dur="indefinite"/>
                                        <p:tgtEl>
                                          <p:spTgt spid="3">
                                            <p:txEl>
                                              <p:pRg st="9" end="9"/>
                                            </p:txEl>
                                          </p:spTgt>
                                        </p:tgtEl>
                                        <p:attrNameLst>
                                          <p:attrName>style.opacity</p:attrName>
                                        </p:attrNameLst>
                                      </p:cBhvr>
                                      <p:to>
                                        <p:strVal val="0.5"/>
                                      </p:to>
                                    </p:set>
                                    <p:animEffect filter="image" prLst="opacity: 0.5">
                                      <p:cBhvr rctx="IE">
                                        <p:cTn id="84" dur="indefinite"/>
                                        <p:tgtEl>
                                          <p:spTgt spid="3">
                                            <p:txEl>
                                              <p:pRg st="9" end="9"/>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dissolve">
                                      <p:cBhvr>
                                        <p:cTn id="87" dur="500"/>
                                        <p:tgtEl>
                                          <p:spTgt spid="3">
                                            <p:txEl>
                                              <p:pRg st="10" end="1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mph" presetSubtype="0" grpId="1" nodeType="clickEffect">
                                  <p:stCondLst>
                                    <p:cond delay="0"/>
                                  </p:stCondLst>
                                  <p:childTnLst>
                                    <p:set>
                                      <p:cBhvr>
                                        <p:cTn id="91" dur="indefinite"/>
                                        <p:tgtEl>
                                          <p:spTgt spid="3">
                                            <p:txEl>
                                              <p:pRg st="10" end="10"/>
                                            </p:txEl>
                                          </p:spTgt>
                                        </p:tgtEl>
                                        <p:attrNameLst>
                                          <p:attrName>style.opacity</p:attrName>
                                        </p:attrNameLst>
                                      </p:cBhvr>
                                      <p:to>
                                        <p:strVal val="0.5"/>
                                      </p:to>
                                    </p:set>
                                    <p:animEffect filter="image" prLst="opacity: 0.5">
                                      <p:cBhvr rctx="IE">
                                        <p:cTn id="92" dur="indefinite"/>
                                        <p:tgtEl>
                                          <p:spTgt spid="3">
                                            <p:txEl>
                                              <p:pRg st="10" end="10"/>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dissolve">
                                      <p:cBhvr>
                                        <p:cTn id="95" dur="500"/>
                                        <p:tgtEl>
                                          <p:spTgt spid="3">
                                            <p:txEl>
                                              <p:pRg st="11" end="1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mph" presetSubtype="0" grpId="1" nodeType="clickEffect">
                                  <p:stCondLst>
                                    <p:cond delay="0"/>
                                  </p:stCondLst>
                                  <p:childTnLst>
                                    <p:set>
                                      <p:cBhvr>
                                        <p:cTn id="99" dur="indefinite"/>
                                        <p:tgtEl>
                                          <p:spTgt spid="3">
                                            <p:txEl>
                                              <p:pRg st="11" end="11"/>
                                            </p:txEl>
                                          </p:spTgt>
                                        </p:tgtEl>
                                        <p:attrNameLst>
                                          <p:attrName>style.opacity</p:attrName>
                                        </p:attrNameLst>
                                      </p:cBhvr>
                                      <p:to>
                                        <p:strVal val="0.5"/>
                                      </p:to>
                                    </p:set>
                                    <p:animEffect filter="image" prLst="opacity: 0.5">
                                      <p:cBhvr rctx="IE">
                                        <p:cTn id="100" dur="indefinite"/>
                                        <p:tgtEl>
                                          <p:spTgt spid="3">
                                            <p:txEl>
                                              <p:pRg st="11" end="11"/>
                                            </p:txEl>
                                          </p:spTgt>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
                                            <p:txEl>
                                              <p:pRg st="12" end="12"/>
                                            </p:txEl>
                                          </p:spTgt>
                                        </p:tgtEl>
                                        <p:attrNameLst>
                                          <p:attrName>style.visibility</p:attrName>
                                        </p:attrNameLst>
                                      </p:cBhvr>
                                      <p:to>
                                        <p:strVal val="visible"/>
                                      </p:to>
                                    </p:set>
                                    <p:animEffect transition="in" filter="dissolve">
                                      <p:cBhvr>
                                        <p:cTn id="103" dur="500"/>
                                        <p:tgtEl>
                                          <p:spTgt spid="3">
                                            <p:txEl>
                                              <p:pRg st="12" end="1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
                                            <p:txEl>
                                              <p:pRg st="12" end="12"/>
                                            </p:txEl>
                                          </p:spTgt>
                                        </p:tgtEl>
                                        <p:attrNameLst>
                                          <p:attrName>style.opacity</p:attrName>
                                        </p:attrNameLst>
                                      </p:cBhvr>
                                      <p:to>
                                        <p:strVal val="0.5"/>
                                      </p:to>
                                    </p:set>
                                    <p:animEffect filter="image" prLst="opacity: 0.5">
                                      <p:cBhvr rctx="IE">
                                        <p:cTn id="108" dur="indefinite"/>
                                        <p:tgtEl>
                                          <p:spTgt spid="3">
                                            <p:txEl>
                                              <p:pRg st="12" end="12"/>
                                            </p:txEl>
                                          </p:spTgt>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Effect transition="in" filter="dissolve">
                                      <p:cBhvr>
                                        <p:cTn id="11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110</a:t>
            </a:fld>
            <a:endParaRPr lang="en-US" dirty="0"/>
          </a:p>
        </p:txBody>
      </p:sp>
      <p:pic>
        <p:nvPicPr>
          <p:cNvPr id="7" name="webex_python_1" descr="webex_python_1">
            <a:hlinkClick r:id="" action="ppaction://media"/>
            <a:extLst>
              <a:ext uri="{FF2B5EF4-FFF2-40B4-BE49-F238E27FC236}">
                <a16:creationId xmlns:a16="http://schemas.microsoft.com/office/drawing/2014/main" id="{01F38EEC-012C-E14E-BB14-890A7FEA5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8808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a:t>
            </a:r>
            <a:r>
              <a:rPr lang="en-US" dirty="0" err="1"/>
              <a:t>Webex</a:t>
            </a:r>
            <a:r>
              <a:rPr lang="en-US" dirty="0"/>
              <a:t> Room</a:t>
            </a:r>
          </a:p>
          <a:p>
            <a:pPr marL="457200" lvl="1" indent="0">
              <a:buNone/>
            </a:pPr>
            <a:r>
              <a:rPr lang="en-US" b="1" i="1" dirty="0" err="1">
                <a:solidFill>
                  <a:srgbClr val="FFFF00"/>
                </a:solidFill>
              </a:rPr>
              <a:t>new_room</a:t>
            </a:r>
            <a:r>
              <a:rPr lang="en-US" b="1" i="1" dirty="0">
                <a:solidFill>
                  <a:srgbClr val="FFFF00"/>
                </a:solidFill>
              </a:rPr>
              <a:t> = {'</a:t>
            </a:r>
            <a:r>
              <a:rPr lang="en-US" b="1" i="1" dirty="0" err="1">
                <a:solidFill>
                  <a:srgbClr val="FFFF00"/>
                </a:solidFill>
              </a:rPr>
              <a:t>title':'New</a:t>
            </a:r>
            <a:r>
              <a:rPr lang="en-US" b="1" i="1" dirty="0">
                <a:solidFill>
                  <a:srgbClr val="FFFF00"/>
                </a:solidFill>
              </a:rPr>
              <a:t> Python Room'}</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/v1/rooms'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new_room</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Room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111</a:t>
            </a:fld>
            <a:endParaRPr lang="en-US" dirty="0"/>
          </a:p>
        </p:txBody>
      </p:sp>
    </p:spTree>
    <p:extLst>
      <p:ext uri="{BB962C8B-B14F-4D97-AF65-F5344CB8AC3E}">
        <p14:creationId xmlns:p14="http://schemas.microsoft.com/office/powerpoint/2010/main" val="575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112</a:t>
            </a:fld>
            <a:endParaRPr lang="en-US" dirty="0"/>
          </a:p>
        </p:txBody>
      </p:sp>
      <p:pic>
        <p:nvPicPr>
          <p:cNvPr id="2" name="webex_python_2" descr="webex_python_2">
            <a:hlinkClick r:id="" action="ppaction://media"/>
            <a:extLst>
              <a:ext uri="{FF2B5EF4-FFF2-40B4-BE49-F238E27FC236}">
                <a16:creationId xmlns:a16="http://schemas.microsoft.com/office/drawing/2014/main" id="{51616C44-3C6D-B44A-8E37-4E679A84E6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42891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Webex</a:t>
            </a:r>
            <a:r>
              <a:rPr lang="en-US" dirty="0"/>
              <a:t>, Individual Account</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3 – Post a message to the new </a:t>
            </a:r>
            <a:r>
              <a:rPr lang="en-US" dirty="0" err="1"/>
              <a:t>Webex</a:t>
            </a:r>
            <a:r>
              <a:rPr lang="en-US" dirty="0"/>
              <a:t> Room</a:t>
            </a:r>
          </a:p>
          <a:p>
            <a:pPr marL="457200" lvl="1" indent="0">
              <a:buNone/>
            </a:pPr>
            <a:r>
              <a:rPr lang="en-US" b="1" i="1" dirty="0" err="1">
                <a:solidFill>
                  <a:srgbClr val="FFFF00"/>
                </a:solidFill>
              </a:rPr>
              <a:t>new_msg</a:t>
            </a:r>
            <a:r>
              <a:rPr lang="en-US" b="1" i="1" dirty="0">
                <a:solidFill>
                  <a:srgbClr val="FFFF00"/>
                </a:solidFill>
              </a:rPr>
              <a:t> = {'</a:t>
            </a:r>
            <a:r>
              <a:rPr lang="en-US" b="1" i="1" dirty="0" err="1">
                <a:solidFill>
                  <a:srgbClr val="FFFF00"/>
                </a:solidFill>
              </a:rPr>
              <a:t>roomId</a:t>
            </a:r>
            <a:r>
              <a:rPr lang="en-US" b="1" i="1" dirty="0">
                <a:solidFill>
                  <a:srgbClr val="FFFF00"/>
                </a:solidFill>
              </a:rPr>
              <a:t>':</a:t>
            </a:r>
            <a:r>
              <a:rPr lang="en-US" b="1" i="1" dirty="0" err="1">
                <a:solidFill>
                  <a:srgbClr val="FFFF00"/>
                </a:solidFill>
              </a:rPr>
              <a:t>post_response.json</a:t>
            </a:r>
            <a:r>
              <a:rPr lang="en-US" b="1" i="1" dirty="0">
                <a:solidFill>
                  <a:srgbClr val="FFFF00"/>
                </a:solidFill>
              </a:rPr>
              <a:t>()['id'],'</a:t>
            </a:r>
            <a:r>
              <a:rPr lang="en-US" b="1" i="1" dirty="0" err="1">
                <a:solidFill>
                  <a:srgbClr val="FFFF00"/>
                </a:solidFill>
              </a:rPr>
              <a:t>text':'Hello</a:t>
            </a:r>
            <a:r>
              <a:rPr lang="en-US" b="1" i="1" dirty="0">
                <a:solidFill>
                  <a:srgbClr val="FFFF00"/>
                </a:solidFill>
              </a:rPr>
              <a:t> from Python'}</a:t>
            </a:r>
          </a:p>
          <a:p>
            <a:pPr marL="457200" lvl="1" indent="0">
              <a:buNone/>
            </a:pPr>
            <a:r>
              <a:rPr lang="en-US" b="1" i="1" dirty="0" err="1">
                <a:solidFill>
                  <a:srgbClr val="FFFF00"/>
                </a:solidFill>
              </a:rPr>
              <a:t>msg_url</a:t>
            </a:r>
            <a:r>
              <a:rPr lang="en-US" b="1" i="1" dirty="0">
                <a:solidFill>
                  <a:srgbClr val="FFFF00"/>
                </a:solidFill>
              </a:rPr>
              <a:t> = 'https://</a:t>
            </a:r>
            <a:r>
              <a:rPr lang="en-US" b="1" i="1" dirty="0" err="1">
                <a:solidFill>
                  <a:srgbClr val="FFFF00"/>
                </a:solidFill>
              </a:rPr>
              <a:t>webexapis.com</a:t>
            </a:r>
            <a:r>
              <a:rPr lang="en-US" b="1" i="1" dirty="0">
                <a:solidFill>
                  <a:srgbClr val="FFFF00"/>
                </a:solidFill>
              </a:rPr>
              <a:t>/v1/messages'</a:t>
            </a:r>
          </a:p>
          <a:p>
            <a:pPr marL="457200" lvl="1" indent="0">
              <a:buNone/>
            </a:pPr>
            <a:r>
              <a:rPr lang="en-US" b="1" i="1" dirty="0" err="1">
                <a:solidFill>
                  <a:srgbClr val="FFFF00"/>
                </a:solidFill>
              </a:rPr>
              <a:t>msg_response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msg_url</a:t>
            </a:r>
            <a:r>
              <a:rPr lang="en-US" b="1" i="1" dirty="0">
                <a:solidFill>
                  <a:srgbClr val="FFFF00"/>
                </a:solidFill>
              </a:rPr>
              <a:t>, headers=headers, json=</a:t>
            </a:r>
            <a:r>
              <a:rPr lang="en-US" b="1" i="1" dirty="0" err="1">
                <a:solidFill>
                  <a:srgbClr val="FFFF00"/>
                </a:solidFill>
              </a:rPr>
              <a:t>new_msg</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msg_response.status_code</a:t>
            </a:r>
            <a:r>
              <a:rPr lang="en-US" b="1" i="1" dirty="0">
                <a:solidFill>
                  <a:srgbClr val="FFFF00"/>
                </a:solidFill>
              </a:rPr>
              <a:t>} {</a:t>
            </a:r>
            <a:r>
              <a:rPr lang="en-US" b="1" i="1" dirty="0" err="1">
                <a:solidFill>
                  <a:srgbClr val="FFFF00"/>
                </a:solidFill>
              </a:rPr>
              <a:t>msg_response.reason</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msg_response.json</a:t>
            </a:r>
            <a:r>
              <a:rPr lang="en-US" b="1" i="1" dirty="0">
                <a:solidFill>
                  <a:srgbClr val="FFFF00"/>
                </a:solidFill>
              </a:rPr>
              <a:t>())</a:t>
            </a:r>
          </a:p>
          <a:p>
            <a:pPr marL="457200" lvl="1" indent="0">
              <a:buNone/>
            </a:pPr>
            <a:endParaRPr lang="en-US" b="1" i="1" dirty="0">
              <a:solidFill>
                <a:srgbClr val="FFFF00"/>
              </a:solidFill>
            </a:endParaRPr>
          </a:p>
          <a:p>
            <a:pPr lvl="1"/>
            <a:r>
              <a:rPr lang="en-US" dirty="0" err="1"/>
              <a:t>Webex</a:t>
            </a:r>
            <a:r>
              <a:rPr lang="en-US" dirty="0"/>
              <a:t> will return JSON data with new message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113</a:t>
            </a:fld>
            <a:endParaRPr lang="en-US" dirty="0"/>
          </a:p>
        </p:txBody>
      </p:sp>
    </p:spTree>
    <p:extLst>
      <p:ext uri="{BB962C8B-B14F-4D97-AF65-F5344CB8AC3E}">
        <p14:creationId xmlns:p14="http://schemas.microsoft.com/office/powerpoint/2010/main" val="19640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114</a:t>
            </a:fld>
            <a:endParaRPr lang="en-US" dirty="0"/>
          </a:p>
        </p:txBody>
      </p:sp>
      <p:pic>
        <p:nvPicPr>
          <p:cNvPr id="2" name="webex_python_3" descr="webex_python_3">
            <a:hlinkClick r:id="" action="ppaction://media"/>
            <a:extLst>
              <a:ext uri="{FF2B5EF4-FFF2-40B4-BE49-F238E27FC236}">
                <a16:creationId xmlns:a16="http://schemas.microsoft.com/office/drawing/2014/main" id="{F19D9150-E840-8342-8005-612059EBCE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058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IX</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References</a:t>
            </a:r>
          </a:p>
        </p:txBody>
      </p:sp>
    </p:spTree>
    <p:extLst>
      <p:ext uri="{BB962C8B-B14F-4D97-AF65-F5344CB8AC3E}">
        <p14:creationId xmlns:p14="http://schemas.microsoft.com/office/powerpoint/2010/main" val="33928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a:bodyPr>
          <a:lstStyle/>
          <a:p>
            <a:r>
              <a:rPr lang="en-US" sz="2400" dirty="0">
                <a:hlinkClick r:id="rId3"/>
              </a:rPr>
              <a:t>https://www.linkedin.com/pulse/why-rest-api-so-popular-mangesh-bulkar/</a:t>
            </a:r>
            <a:endParaRPr lang="en-US" sz="2400" dirty="0">
              <a:hlinkClick r:id="rId4"/>
            </a:endParaRPr>
          </a:p>
          <a:p>
            <a:r>
              <a:rPr lang="en-US" sz="2400" dirty="0">
                <a:hlinkClick r:id="rId4"/>
              </a:rPr>
              <a:t>https://en.wikipedia.org/wiki/CURL</a:t>
            </a:r>
            <a:endParaRPr lang="en-US" sz="2400" dirty="0"/>
          </a:p>
          <a:p>
            <a:r>
              <a:rPr lang="en-US" sz="2400" dirty="0">
                <a:hlinkClick r:id="rId5"/>
              </a:rPr>
              <a:t>https://en.wikipedia.org/wiki/Requests_%28software%29</a:t>
            </a:r>
            <a:endParaRPr lang="en-US" sz="2400" dirty="0"/>
          </a:p>
          <a:p>
            <a:r>
              <a:rPr lang="en-US" sz="2400" dirty="0">
                <a:hlinkClick r:id="rId6"/>
              </a:rPr>
              <a:t>https://curl.haxx.se</a:t>
            </a:r>
            <a:endParaRPr lang="en-US" sz="2400" dirty="0"/>
          </a:p>
          <a:p>
            <a:r>
              <a:rPr lang="en-US" sz="2400" dirty="0">
                <a:hlinkClick r:id="rId7"/>
              </a:rPr>
              <a:t>https://requests.readthedocs.io/en/master/</a:t>
            </a:r>
            <a:endParaRPr lang="en-US" sz="2400" dirty="0"/>
          </a:p>
          <a:p>
            <a:r>
              <a:rPr lang="en-US" sz="2400" dirty="0">
                <a:hlinkClick r:id="rId8"/>
              </a:rPr>
              <a:t>https://2.python-requests.org/en/master/api/#requests.Response</a:t>
            </a:r>
            <a:endParaRPr lang="en-US" sz="2400" dirty="0"/>
          </a:p>
          <a:p>
            <a:r>
              <a:rPr lang="en-US" sz="2400" dirty="0">
                <a:hlinkClick r:id="rId9"/>
              </a:rPr>
              <a:t>https://developer.cisco.com/</a:t>
            </a:r>
            <a:endParaRPr lang="en-US" sz="2400"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116</a:t>
            </a:fld>
            <a:endParaRPr lang="en-US" dirty="0"/>
          </a:p>
        </p:txBody>
      </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117</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 \</a:t>
            </a:r>
          </a:p>
          <a:p>
            <a:pPr marL="0" indent="0">
              <a:buNone/>
            </a:pPr>
            <a:r>
              <a:rPr lang="en-US" sz="2400" b="1" i="1" dirty="0">
                <a:solidFill>
                  <a:srgbClr val="FFFF00"/>
                </a:solidFill>
              </a:rPr>
              <a:t>-H 'Accept: application/json' </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Include a header to indicate we want the response in the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46724"/>
            <a:ext cx="143969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2349305" y="1846726"/>
            <a:ext cx="645460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38C9D9-1C2E-0A43-B57E-01A9B796FCD1}"/>
              </a:ext>
            </a:extLst>
          </p:cNvPr>
          <p:cNvSpPr/>
          <p:nvPr/>
        </p:nvSpPr>
        <p:spPr>
          <a:xfrm>
            <a:off x="8803914" y="1846725"/>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306631"/>
            <a:ext cx="360611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7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dissolve">
                                      <p:cBhvr>
                                        <p:cTn id="37" dur="500"/>
                                        <p:tgtEl>
                                          <p:spTgt spid="3">
                                            <p:txEl>
                                              <p:pRg st="3" end="3"/>
                                            </p:txEl>
                                          </p:spTgt>
                                        </p:tgtEl>
                                      </p:cBhvr>
                                    </p:animEffect>
                                  </p:childTnLst>
                                </p:cTn>
                              </p:par>
                            </p:childTnLst>
                          </p:cTn>
                        </p:par>
                        <p:par>
                          <p:cTn id="38" fill="hold">
                            <p:stCondLst>
                              <p:cond delay="500"/>
                            </p:stCondLst>
                            <p:childTnLst>
                              <p:par>
                                <p:cTn id="39" presetID="22" presetClass="entr" presetSubtype="8"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13</a:t>
            </a:fld>
            <a:endParaRPr lang="en-US" dirty="0"/>
          </a:p>
        </p:txBody>
      </p:sp>
      <p:pic>
        <p:nvPicPr>
          <p:cNvPr id="3" name="curl_example_2" descr="curl_example_2">
            <a:hlinkClick r:id="" action="ppaction://media"/>
            <a:extLst>
              <a:ext uri="{FF2B5EF4-FFF2-40B4-BE49-F238E27FC236}">
                <a16:creationId xmlns:a16="http://schemas.microsoft.com/office/drawing/2014/main" id="{6F0FEA49-9F9F-9747-8479-16E47247B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4139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 \</a:t>
            </a:r>
          </a:p>
          <a:p>
            <a:pPr marL="0" indent="0">
              <a:buNone/>
            </a:pPr>
            <a:r>
              <a:rPr lang="en-US" sz="2400" b="1" i="1" dirty="0">
                <a:solidFill>
                  <a:srgbClr val="FFFF00"/>
                </a:solidFill>
              </a:rPr>
              <a:t>-H 'Content-Type: application/json' \</a:t>
            </a:r>
          </a:p>
          <a:p>
            <a:pPr marL="0" indent="0">
              <a:buNone/>
            </a:pPr>
            <a:r>
              <a:rPr lang="en-US" sz="2400" b="1" i="1" dirty="0">
                <a:solidFill>
                  <a:srgbClr val="FFFF00"/>
                </a:solidFill>
              </a:rPr>
              <a:t>-id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r>
              <a:rPr lang="en-US" sz="2400" dirty="0"/>
              <a:t>Send a POST request to https://</a:t>
            </a:r>
            <a:r>
              <a:rPr lang="en-US" sz="2400" dirty="0" err="1"/>
              <a:t>jsonplaceholder.typicode.com</a:t>
            </a:r>
            <a:r>
              <a:rPr lang="en-US" sz="2400" dirty="0"/>
              <a:t>/posts</a:t>
            </a:r>
            <a:endParaRPr lang="en-US" sz="2400" dirty="0">
              <a:solidFill>
                <a:srgbClr val="FFFF00"/>
              </a:solidFill>
            </a:endParaRPr>
          </a:p>
          <a:p>
            <a:r>
              <a:rPr lang="en-US" sz="2400" dirty="0"/>
              <a:t>Include a header to indicate the request body is in a JSON format</a:t>
            </a:r>
          </a:p>
          <a:p>
            <a:r>
              <a:rPr lang="en-US" sz="2400" dirty="0"/>
              <a:t>Display the response headers in the terminal</a:t>
            </a:r>
          </a:p>
          <a:p>
            <a:r>
              <a:rPr lang="en-US" sz="2400" dirty="0"/>
              <a:t>Body payload in JSON format</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3" y="1865051"/>
            <a:ext cx="15823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1990" y="1865053"/>
            <a:ext cx="638126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6014"/>
            <a:ext cx="461698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CAD06B7-E735-D041-A877-3DAA3A185FC4}"/>
              </a:ext>
            </a:extLst>
          </p:cNvPr>
          <p:cNvSpPr/>
          <p:nvPr/>
        </p:nvSpPr>
        <p:spPr>
          <a:xfrm>
            <a:off x="909613" y="2746974"/>
            <a:ext cx="19851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602D00-5324-D14C-A172-33657E9029B7}"/>
              </a:ext>
            </a:extLst>
          </p:cNvPr>
          <p:cNvSpPr/>
          <p:nvPr/>
        </p:nvSpPr>
        <p:spPr>
          <a:xfrm>
            <a:off x="1108128" y="2746974"/>
            <a:ext cx="79956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dissolve">
                                      <p:cBhvr>
                                        <p:cTn id="48" dur="500"/>
                                        <p:tgtEl>
                                          <p:spTgt spid="3">
                                            <p:txEl>
                                              <p:pRg st="5" end="5"/>
                                            </p:txEl>
                                          </p:spTgt>
                                        </p:tgtEl>
                                      </p:cBhvr>
                                    </p:animEffect>
                                  </p:childTnLst>
                                </p:cTn>
                              </p:par>
                            </p:childTnLst>
                          </p:cTn>
                        </p:par>
                        <p:par>
                          <p:cTn id="49" fill="hold">
                            <p:stCondLst>
                              <p:cond delay="500"/>
                            </p:stCondLst>
                            <p:childTnLst>
                              <p:par>
                                <p:cTn id="50" presetID="22" presetClass="entr" presetSubtype="8"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dissolve">
                                      <p:cBhvr>
                                        <p:cTn id="60" dur="500"/>
                                        <p:tgtEl>
                                          <p:spTgt spid="3">
                                            <p:txEl>
                                              <p:pRg st="6" end="6"/>
                                            </p:txEl>
                                          </p:spTgt>
                                        </p:tgtEl>
                                      </p:cBhvr>
                                    </p:animEffect>
                                  </p:childTnLst>
                                </p:cTn>
                              </p:par>
                            </p:childTnLst>
                          </p:cTn>
                        </p:par>
                        <p:par>
                          <p:cTn id="61" fill="hold">
                            <p:stCondLst>
                              <p:cond delay="500"/>
                            </p:stCondLst>
                            <p:childTnLst>
                              <p:par>
                                <p:cTn id="62" presetID="22" presetClass="entr" presetSubtype="8" fill="hold" grpId="0" nodeType="afterEffect">
                                  <p:stCondLst>
                                    <p:cond delay="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15</a:t>
            </a:fld>
            <a:endParaRPr lang="en-US" dirty="0"/>
          </a:p>
        </p:txBody>
      </p:sp>
      <p:pic>
        <p:nvPicPr>
          <p:cNvPr id="6" name="curl_example_3" descr="curl_example_3">
            <a:hlinkClick r:id="" action="ppaction://media"/>
            <a:extLst>
              <a:ext uri="{FF2B5EF4-FFF2-40B4-BE49-F238E27FC236}">
                <a16:creationId xmlns:a16="http://schemas.microsoft.com/office/drawing/2014/main" id="{33ADF663-7089-0B49-8C98-E2AC182149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6525"/>
            <a:ext cx="12192000" cy="6858000"/>
          </a:xfrm>
          <a:prstGeom prst="rect">
            <a:avLst/>
          </a:prstGeom>
        </p:spPr>
      </p:pic>
    </p:spTree>
    <p:extLst>
      <p:ext uri="{BB962C8B-B14F-4D97-AF65-F5344CB8AC3E}">
        <p14:creationId xmlns:p14="http://schemas.microsoft.com/office/powerpoint/2010/main" val="16954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-IX GET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jsonplaceholder.typicode.com</a:t>
            </a:r>
            <a:r>
              <a:rPr lang="en-US" sz="2400" b="1" i="1" dirty="0">
                <a:solidFill>
                  <a:srgbClr val="FFFF00"/>
                </a:solidFill>
              </a:rPr>
              <a:t>/posts/1</a:t>
            </a:r>
          </a:p>
          <a:p>
            <a:r>
              <a:rPr lang="en-US" sz="2400" dirty="0"/>
              <a:t>Send a GET request to https://</a:t>
            </a:r>
            <a:r>
              <a:rPr lang="en-US" sz="2400" dirty="0" err="1"/>
              <a:t>jsonplaceholder.typicode.com</a:t>
            </a:r>
            <a:r>
              <a:rPr lang="en-US" sz="2400" dirty="0"/>
              <a:t>/posts/1</a:t>
            </a:r>
            <a:endParaRPr lang="en-US" sz="2400" dirty="0">
              <a:solidFill>
                <a:srgbClr val="FFFF00"/>
              </a:solidFill>
            </a:endParaRPr>
          </a:p>
          <a:p>
            <a:r>
              <a:rPr lang="en-US" sz="2400" dirty="0"/>
              <a:t>Display ONLY the response headers in the terminal</a:t>
            </a:r>
          </a:p>
        </p:txBody>
      </p:sp>
      <p:sp>
        <p:nvSpPr>
          <p:cNvPr id="7" name="Rectangle 6">
            <a:extLst>
              <a:ext uri="{FF2B5EF4-FFF2-40B4-BE49-F238E27FC236}">
                <a16:creationId xmlns:a16="http://schemas.microsoft.com/office/drawing/2014/main" id="{D7F10BD3-DB22-7043-8433-B6CE34EB4FEE}"/>
              </a:ext>
            </a:extLst>
          </p:cNvPr>
          <p:cNvSpPr/>
          <p:nvPr/>
        </p:nvSpPr>
        <p:spPr>
          <a:xfrm>
            <a:off x="2426677" y="1847956"/>
            <a:ext cx="642717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4" y="1847954"/>
            <a:ext cx="15170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16</a:t>
            </a:fld>
            <a:endParaRPr lang="en-US" dirty="0"/>
          </a:p>
        </p:txBody>
      </p:sp>
      <p:sp>
        <p:nvSpPr>
          <p:cNvPr id="16" name="Rectangle 15">
            <a:extLst>
              <a:ext uri="{FF2B5EF4-FFF2-40B4-BE49-F238E27FC236}">
                <a16:creationId xmlns:a16="http://schemas.microsoft.com/office/drawing/2014/main" id="{D8B40A51-E9D9-C042-8150-D2136E003E28}"/>
              </a:ext>
            </a:extLst>
          </p:cNvPr>
          <p:cNvSpPr/>
          <p:nvPr/>
        </p:nvSpPr>
        <p:spPr>
          <a:xfrm>
            <a:off x="1454656" y="1847954"/>
            <a:ext cx="192024" cy="34607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42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17</a:t>
            </a:fld>
            <a:endParaRPr lang="en-US" dirty="0"/>
          </a:p>
        </p:txBody>
      </p:sp>
      <p:pic>
        <p:nvPicPr>
          <p:cNvPr id="6" name="curl_example_4" descr="curl_example_4">
            <a:hlinkClick r:id="" action="ppaction://media"/>
            <a:extLst>
              <a:ext uri="{FF2B5EF4-FFF2-40B4-BE49-F238E27FC236}">
                <a16:creationId xmlns:a16="http://schemas.microsoft.com/office/drawing/2014/main" id="{120CA9FB-2A58-C34A-B086-A712BE737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2" y="3174"/>
            <a:ext cx="12180887" cy="6651585"/>
          </a:xfrm>
          <a:prstGeom prst="rect">
            <a:avLst/>
          </a:prstGeom>
        </p:spPr>
      </p:pic>
    </p:spTree>
    <p:extLst>
      <p:ext uri="{BB962C8B-B14F-4D97-AF65-F5344CB8AC3E}">
        <p14:creationId xmlns:p14="http://schemas.microsoft.com/office/powerpoint/2010/main" val="31301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1198629" cy="4351338"/>
          </a:xfrm>
        </p:spPr>
        <p:txBody>
          <a:bodyPr>
            <a:normAutofit/>
          </a:bodyPr>
          <a:lstStyle/>
          <a:p>
            <a:pPr marL="0" indent="0">
              <a:buNone/>
            </a:pPr>
            <a:r>
              <a:rPr lang="en-US" sz="2400" b="1" i="1" dirty="0">
                <a:solidFill>
                  <a:srgbClr val="FFFF00"/>
                </a:solidFill>
              </a:rPr>
              <a:t>curl -X POST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 \</a:t>
            </a:r>
          </a:p>
          <a:p>
            <a:pPr marL="0" indent="0">
              <a:buNone/>
            </a:pPr>
            <a:r>
              <a:rPr lang="en-US" sz="2400" b="1" i="1" dirty="0">
                <a:solidFill>
                  <a:srgbClr val="FFFF00"/>
                </a:solidFill>
              </a:rPr>
              <a:t>-u $DNAC_USER:$DNAC_PW \</a:t>
            </a:r>
          </a:p>
          <a:p>
            <a:pPr marL="0" indent="0">
              <a:buNone/>
            </a:pPr>
            <a:r>
              <a:rPr lang="en-US" sz="2400" b="1" i="1" dirty="0">
                <a:solidFill>
                  <a:srgbClr val="FFFF00"/>
                </a:solidFill>
              </a:rPr>
              <a:t>-</a:t>
            </a:r>
            <a:r>
              <a:rPr lang="en-US" sz="2400" b="1" i="1" dirty="0" err="1">
                <a:solidFill>
                  <a:srgbClr val="FFFF00"/>
                </a:solidFill>
              </a:rPr>
              <a:t>vo</a:t>
            </a:r>
            <a:r>
              <a:rPr lang="en-US" sz="2400" b="1" i="1" dirty="0">
                <a:solidFill>
                  <a:srgbClr val="FFFF00"/>
                </a:solidFill>
              </a:rPr>
              <a:t> ~/</a:t>
            </a:r>
            <a:r>
              <a:rPr lang="en-US" sz="2400" b="1" i="1" dirty="0" err="1">
                <a:solidFill>
                  <a:srgbClr val="FFFF00"/>
                </a:solidFill>
              </a:rPr>
              <a:t>token.txt</a:t>
            </a:r>
            <a:endParaRPr lang="en-US" sz="2400" b="1" i="1" dirty="0">
              <a:solidFill>
                <a:srgbClr val="FFFF00"/>
              </a:solidFill>
            </a:endParaRPr>
          </a:p>
          <a:p>
            <a:r>
              <a:rPr lang="en-US" sz="2400" dirty="0"/>
              <a:t>Send a POST request to https://</a:t>
            </a:r>
            <a:r>
              <a:rPr lang="en-US" sz="2400" dirty="0" err="1"/>
              <a:t>sandboxdnac.cisco.com</a:t>
            </a:r>
            <a:r>
              <a:rPr lang="en-US" sz="2400" dirty="0"/>
              <a:t>/</a:t>
            </a:r>
            <a:r>
              <a:rPr lang="en-US" sz="2400" dirty="0" err="1"/>
              <a:t>dna</a:t>
            </a:r>
            <a:r>
              <a:rPr lang="en-US" sz="2400" dirty="0"/>
              <a:t>/system/</a:t>
            </a:r>
            <a:r>
              <a:rPr lang="en-US" sz="2400" dirty="0" err="1"/>
              <a:t>api</a:t>
            </a:r>
            <a:r>
              <a:rPr lang="en-US" sz="2400" dirty="0"/>
              <a:t>/v1/auth/token</a:t>
            </a:r>
            <a:endParaRPr lang="en-US" sz="2400" dirty="0">
              <a:solidFill>
                <a:srgbClr val="FFFF00"/>
              </a:solidFill>
            </a:endParaRPr>
          </a:p>
          <a:p>
            <a:r>
              <a:rPr lang="en-US" sz="2400" dirty="0"/>
              <a:t>Send credentials via HTTP Basic Authentication</a:t>
            </a:r>
          </a:p>
          <a:p>
            <a:r>
              <a:rPr lang="en-US" sz="2400" dirty="0"/>
              <a:t>Display verbose/debugging information</a:t>
            </a:r>
          </a:p>
          <a:p>
            <a:r>
              <a:rPr lang="en-US" sz="2400" dirty="0"/>
              <a:t>Write the response to the file </a:t>
            </a:r>
            <a:r>
              <a:rPr lang="en-US" sz="2400" i="1" dirty="0"/>
              <a:t>‘~/</a:t>
            </a:r>
            <a:r>
              <a:rPr lang="en-US" sz="2400" i="1" dirty="0" err="1"/>
              <a:t>token.txt</a:t>
            </a:r>
            <a:r>
              <a:rPr lang="en-US" sz="2400" i="1" dirty="0"/>
              <a:t>’</a:t>
            </a:r>
          </a:p>
          <a:p>
            <a:pPr marL="0" indent="0">
              <a:buNone/>
            </a:pPr>
            <a:r>
              <a:rPr lang="en-US" sz="2400" b="1" i="1" dirty="0">
                <a:solidFill>
                  <a:srgbClr val="FFFF00"/>
                </a:solidFill>
              </a:rPr>
              <a:t>cat ~/</a:t>
            </a:r>
            <a:r>
              <a:rPr lang="en-US" sz="2400" b="1" i="1" dirty="0" err="1">
                <a:solidFill>
                  <a:srgbClr val="FFFF00"/>
                </a:solidFill>
              </a:rPr>
              <a:t>token.txt</a:t>
            </a:r>
            <a:endParaRPr lang="en-US" sz="2400" b="1" i="1" dirty="0">
              <a:solidFill>
                <a:srgbClr val="FFFF00"/>
              </a:solidFill>
            </a:endParaRPr>
          </a:p>
        </p:txBody>
      </p:sp>
      <p:sp>
        <p:nvSpPr>
          <p:cNvPr id="13" name="Rectangle 12">
            <a:extLst>
              <a:ext uri="{FF2B5EF4-FFF2-40B4-BE49-F238E27FC236}">
                <a16:creationId xmlns:a16="http://schemas.microsoft.com/office/drawing/2014/main" id="{ECAD06B7-E735-D041-A877-3DAA3A185FC4}"/>
              </a:ext>
            </a:extLst>
          </p:cNvPr>
          <p:cNvSpPr/>
          <p:nvPr/>
        </p:nvSpPr>
        <p:spPr>
          <a:xfrm>
            <a:off x="1332486" y="2751289"/>
            <a:ext cx="168849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679387D-B1E9-5145-9D8F-5D43A6FA5EEE}"/>
              </a:ext>
            </a:extLst>
          </p:cNvPr>
          <p:cNvSpPr/>
          <p:nvPr/>
        </p:nvSpPr>
        <p:spPr>
          <a:xfrm>
            <a:off x="909612" y="2751289"/>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00B6A1-8FC9-164E-B48D-5AEB1EF6BDB2}"/>
              </a:ext>
            </a:extLst>
          </p:cNvPr>
          <p:cNvSpPr/>
          <p:nvPr/>
        </p:nvSpPr>
        <p:spPr>
          <a:xfrm>
            <a:off x="2498708" y="1855407"/>
            <a:ext cx="889950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381E93-0DB0-5942-AC90-7ABA3E07F410}"/>
              </a:ext>
            </a:extLst>
          </p:cNvPr>
          <p:cNvSpPr/>
          <p:nvPr/>
        </p:nvSpPr>
        <p:spPr>
          <a:xfrm>
            <a:off x="909614" y="1855405"/>
            <a:ext cx="158909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3" y="2304677"/>
            <a:ext cx="381397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18</a:t>
            </a:fld>
            <a:endParaRPr lang="en-US" dirty="0"/>
          </a:p>
        </p:txBody>
      </p:sp>
      <p:sp>
        <p:nvSpPr>
          <p:cNvPr id="14" name="Rectangle 13">
            <a:extLst>
              <a:ext uri="{FF2B5EF4-FFF2-40B4-BE49-F238E27FC236}">
                <a16:creationId xmlns:a16="http://schemas.microsoft.com/office/drawing/2014/main" id="{841C0380-3595-5848-BB30-795DB035CD56}"/>
              </a:ext>
            </a:extLst>
          </p:cNvPr>
          <p:cNvSpPr/>
          <p:nvPr/>
        </p:nvSpPr>
        <p:spPr>
          <a:xfrm>
            <a:off x="1158875" y="2751288"/>
            <a:ext cx="17361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4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0.5"/>
                                      </p:to>
                                    </p:set>
                                    <p:animEffect filter="image" prLst="opacity: 0.5">
                                      <p:cBhvr rctx="IE">
                                        <p:cTn id="45" dur="indefinite"/>
                                        <p:tgtEl>
                                          <p:spTgt spid="3">
                                            <p:txEl>
                                              <p:pRg st="4" end="4"/>
                                            </p:txEl>
                                          </p:spTgt>
                                        </p:tgtEl>
                                      </p:cBhvr>
                                    </p:animEffect>
                                  </p:childTnLst>
                                </p:cTn>
                              </p:par>
                            </p:childTnLst>
                          </p:cTn>
                        </p:par>
                        <p:par>
                          <p:cTn id="46" fill="hold">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250"/>
                                        <p:tgtEl>
                                          <p:spTgt spid="15"/>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dissolve">
                                      <p:cBhvr>
                                        <p:cTn id="52" dur="500"/>
                                        <p:tgtEl>
                                          <p:spTgt spid="3">
                                            <p:txEl>
                                              <p:pRg st="5" end="5"/>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25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5" end="5"/>
                                            </p:txEl>
                                          </p:spTgt>
                                        </p:tgtEl>
                                        <p:attrNameLst>
                                          <p:attrName>style.opacity</p:attrName>
                                        </p:attrNameLst>
                                      </p:cBhvr>
                                      <p:to>
                                        <p:strVal val="0.5"/>
                                      </p:to>
                                    </p:set>
                                    <p:animEffect filter="image" prLst="opacity: 0.5">
                                      <p:cBhvr rctx="IE">
                                        <p:cTn id="61" dur="indefinite"/>
                                        <p:tgtEl>
                                          <p:spTgt spid="3">
                                            <p:txEl>
                                              <p:pRg st="5" end="5"/>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dissolve">
                                      <p:cBhvr>
                                        <p:cTn id="64" dur="500"/>
                                        <p:tgtEl>
                                          <p:spTgt spid="3">
                                            <p:txEl>
                                              <p:pRg st="6" end="6"/>
                                            </p:txEl>
                                          </p:spTgt>
                                        </p:tgtEl>
                                      </p:cBhvr>
                                    </p:animEffect>
                                  </p:childTnLst>
                                </p:cTn>
                              </p:par>
                            </p:childTnLst>
                          </p:cTn>
                        </p:par>
                        <p:par>
                          <p:cTn id="65" fill="hold">
                            <p:stCondLst>
                              <p:cond delay="500"/>
                            </p:stCondLst>
                            <p:childTnLst>
                              <p:par>
                                <p:cTn id="66" presetID="22" presetClass="entr" presetSubtype="8" fill="hold" grpId="0" nodeType="after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250"/>
                                        <p:tgtEl>
                                          <p:spTgt spid="13"/>
                                        </p:tgtEl>
                                      </p:cBhvr>
                                    </p:animEffect>
                                  </p:childTnLst>
                                </p:cTn>
                              </p:par>
                            </p:childTnLst>
                          </p:cTn>
                        </p:par>
                        <p:par>
                          <p:cTn id="69" fill="hold">
                            <p:stCondLst>
                              <p:cond delay="1250"/>
                            </p:stCondLst>
                            <p:childTnLst>
                              <p:par>
                                <p:cTn id="70" presetID="9" presetClass="entr" presetSubtype="0" fill="hold" nodeType="afterEffect">
                                  <p:stCondLst>
                                    <p:cond delay="100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1"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19</a:t>
            </a:fld>
            <a:endParaRPr lang="en-US" dirty="0"/>
          </a:p>
        </p:txBody>
      </p:sp>
      <p:pic>
        <p:nvPicPr>
          <p:cNvPr id="3" name="curl_example_5" descr="curl_example_5">
            <a:hlinkClick r:id="" action="ppaction://media"/>
            <a:extLst>
              <a:ext uri="{FF2B5EF4-FFF2-40B4-BE49-F238E27FC236}">
                <a16:creationId xmlns:a16="http://schemas.microsoft.com/office/drawing/2014/main" id="{9659DF7E-5DB8-B042-8DE7-B2C21EC19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27742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https://github.com/wwt/curl-requests-foundations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an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endParaRPr lang="en-US" sz="2400" b="1" i="1" dirty="0">
              <a:solidFill>
                <a:srgbClr val="FFFF00"/>
              </a:solidFill>
            </a:endParaRPr>
          </a:p>
          <a:p>
            <a:r>
              <a:rPr lang="en-US" sz="2400" dirty="0"/>
              <a:t>Send a GET request to https://</a:t>
            </a:r>
            <a:r>
              <a:rPr lang="en-US" sz="2400" dirty="0" err="1"/>
              <a:t>api.meraki.com</a:t>
            </a:r>
            <a:r>
              <a:rPr lang="en-US" sz="2400" dirty="0"/>
              <a:t>/</a:t>
            </a:r>
            <a:r>
              <a:rPr lang="en-US" sz="2400" dirty="0" err="1"/>
              <a:t>api</a:t>
            </a:r>
            <a:r>
              <a:rPr lang="en-US" sz="2400" dirty="0"/>
              <a:t>/v1/organizations</a:t>
            </a:r>
          </a:p>
          <a:p>
            <a:r>
              <a:rPr lang="en-US" sz="2400" dirty="0"/>
              <a:t>Include a header to send an API key for authorization</a:t>
            </a:r>
          </a:p>
          <a:p>
            <a:r>
              <a:rPr lang="en-US" sz="2400" dirty="0"/>
              <a:t>Include a header to indicate we will accept any response format</a:t>
            </a:r>
          </a:p>
          <a:p>
            <a:r>
              <a:rPr lang="en-US" sz="2400" dirty="0"/>
              <a:t>Display the response headers in the terminal</a:t>
            </a:r>
          </a:p>
        </p:txBody>
      </p:sp>
      <p:sp>
        <p:nvSpPr>
          <p:cNvPr id="11" name="Rectangle 10">
            <a:extLst>
              <a:ext uri="{FF2B5EF4-FFF2-40B4-BE49-F238E27FC236}">
                <a16:creationId xmlns:a16="http://schemas.microsoft.com/office/drawing/2014/main" id="{1100B6A1-8FC9-164E-B48D-5AEB1EF6BDB2}"/>
              </a:ext>
            </a:extLst>
          </p:cNvPr>
          <p:cNvSpPr/>
          <p:nvPr/>
        </p:nvSpPr>
        <p:spPr>
          <a:xfrm>
            <a:off x="909615" y="2309906"/>
            <a:ext cx="584774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4" y="1863769"/>
            <a:ext cx="71497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D062B1-76F5-1E43-B067-441BE8AF1B26}"/>
              </a:ext>
            </a:extLst>
          </p:cNvPr>
          <p:cNvSpPr/>
          <p:nvPr/>
        </p:nvSpPr>
        <p:spPr>
          <a:xfrm>
            <a:off x="909614" y="2762349"/>
            <a:ext cx="197862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20</a:t>
            </a:fld>
            <a:endParaRPr lang="en-US" dirty="0"/>
          </a:p>
        </p:txBody>
      </p:sp>
      <p:sp>
        <p:nvSpPr>
          <p:cNvPr id="14" name="Rectangle 13">
            <a:extLst>
              <a:ext uri="{FF2B5EF4-FFF2-40B4-BE49-F238E27FC236}">
                <a16:creationId xmlns:a16="http://schemas.microsoft.com/office/drawing/2014/main" id="{703DD973-53B4-D748-BA5C-78AAF3C74B72}"/>
              </a:ext>
            </a:extLst>
          </p:cNvPr>
          <p:cNvSpPr/>
          <p:nvPr/>
        </p:nvSpPr>
        <p:spPr>
          <a:xfrm>
            <a:off x="2888243" y="2763417"/>
            <a:ext cx="2837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0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par>
                          <p:cTn id="45" fill="hold">
                            <p:stCondLst>
                              <p:cond delay="500"/>
                            </p:stCondLst>
                            <p:childTnLst>
                              <p:par>
                                <p:cTn id="46" presetID="22" presetClass="entr" presetSubtype="8" fill="hold" grpId="0" nodeType="after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3">
                                            <p:txEl>
                                              <p:pRg st="5" end="5"/>
                                            </p:txEl>
                                          </p:spTgt>
                                        </p:tgtEl>
                                        <p:attrNameLst>
                                          <p:attrName>style.opacity</p:attrName>
                                        </p:attrNameLst>
                                      </p:cBhvr>
                                      <p:to>
                                        <p:strVal val="0.5"/>
                                      </p:to>
                                    </p:set>
                                    <p:animEffect filter="image" prLst="opacity: 0.5">
                                      <p:cBhvr rctx="IE">
                                        <p:cTn id="53" dur="indefinite"/>
                                        <p:tgtEl>
                                          <p:spTgt spid="3">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dissolve">
                                      <p:cBhvr>
                                        <p:cTn id="56" dur="500"/>
                                        <p:tgtEl>
                                          <p:spTgt spid="3">
                                            <p:txEl>
                                              <p:pRg st="6" end="6"/>
                                            </p:txEl>
                                          </p:spTgt>
                                        </p:tgtEl>
                                      </p:cBhvr>
                                    </p:animEffect>
                                  </p:childTnLst>
                                </p:cTn>
                              </p:par>
                            </p:childTnLst>
                          </p:cTn>
                        </p:par>
                        <p:par>
                          <p:cTn id="57" fill="hold">
                            <p:stCondLst>
                              <p:cond delay="500"/>
                            </p:stCondLst>
                            <p:childTnLst>
                              <p:par>
                                <p:cTn id="58" presetID="22" presetClass="entr" presetSubtype="8" fill="hold" grpId="0" nodeType="after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3" name="curl_example_6" descr="curl_example_6">
            <a:hlinkClick r:id="" action="ppaction://media"/>
            <a:extLst>
              <a:ext uri="{FF2B5EF4-FFF2-40B4-BE49-F238E27FC236}">
                <a16:creationId xmlns:a16="http://schemas.microsoft.com/office/drawing/2014/main" id="{C6655ED0-01BC-2840-B4EE-97506F835C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3"/>
            <a:ext cx="12179300" cy="6650719"/>
          </a:xfrm>
          <a:prstGeom prst="rect">
            <a:avLst/>
          </a:prstGeom>
        </p:spPr>
      </p:pic>
    </p:spTree>
    <p:extLst>
      <p:ext uri="{BB962C8B-B14F-4D97-AF65-F5344CB8AC3E}">
        <p14:creationId xmlns:p14="http://schemas.microsoft.com/office/powerpoint/2010/main" val="256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sz="2400" b="1" i="1" dirty="0">
                <a:solidFill>
                  <a:srgbClr val="FFFF00"/>
                </a:solidFill>
              </a:rPr>
              <a:t>curl --</a:t>
            </a:r>
            <a:r>
              <a:rPr lang="en-US" sz="2400" b="1" i="1" dirty="0" err="1">
                <a:solidFill>
                  <a:srgbClr val="FFFF00"/>
                </a:solidFill>
              </a:rPr>
              <a:t>url</a:t>
            </a:r>
            <a:r>
              <a:rPr lang="en-US" sz="2400" b="1" i="1" dirty="0">
                <a:solidFill>
                  <a:srgbClr val="FFFF00"/>
                </a:solidFill>
              </a:rPr>
              <a:t>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 \</a:t>
            </a:r>
          </a:p>
          <a:p>
            <a:pPr marL="0" indent="0">
              <a:buNone/>
            </a:pPr>
            <a:r>
              <a:rPr lang="en-US" sz="2400" b="1" i="1" dirty="0">
                <a:solidFill>
                  <a:srgbClr val="FFFF00"/>
                </a:solidFill>
              </a:rPr>
              <a:t>-H X-Cisco-Meraki-API-Key:$MERAKI_TOKEN \</a:t>
            </a:r>
          </a:p>
          <a:p>
            <a:pPr marL="0" indent="0">
              <a:buNone/>
            </a:pPr>
            <a:r>
              <a:rPr lang="en-US" sz="2400" b="1" i="1" dirty="0">
                <a:solidFill>
                  <a:srgbClr val="FFFF00"/>
                </a:solidFill>
              </a:rPr>
              <a:t>-H 'Accept: */*' –</a:t>
            </a:r>
            <a:r>
              <a:rPr lang="en-US" sz="2400" b="1" i="1" dirty="0" err="1">
                <a:solidFill>
                  <a:srgbClr val="FFFF00"/>
                </a:solidFill>
              </a:rPr>
              <a:t>i</a:t>
            </a:r>
            <a:r>
              <a:rPr lang="en-US" sz="2400" b="1" i="1" dirty="0">
                <a:solidFill>
                  <a:srgbClr val="FFFF00"/>
                </a:solidFill>
              </a:rPr>
              <a:t> \</a:t>
            </a:r>
          </a:p>
          <a:p>
            <a:pPr marL="0" indent="0">
              <a:buNone/>
            </a:pPr>
            <a:r>
              <a:rPr lang="en-US" sz="2400" b="1" i="1" dirty="0">
                <a:solidFill>
                  <a:srgbClr val="FFFF00"/>
                </a:solidFill>
              </a:rPr>
              <a:t>-L</a:t>
            </a:r>
          </a:p>
          <a:p>
            <a:r>
              <a:rPr lang="en-US" sz="2400" dirty="0"/>
              <a:t>Follow redirects</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cURL Command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sp>
        <p:nvSpPr>
          <p:cNvPr id="6" name="Rectangle 5">
            <a:extLst>
              <a:ext uri="{FF2B5EF4-FFF2-40B4-BE49-F238E27FC236}">
                <a16:creationId xmlns:a16="http://schemas.microsoft.com/office/drawing/2014/main" id="{BBD21F15-A3A7-2B48-940E-DE7DE90D3ABA}"/>
              </a:ext>
            </a:extLst>
          </p:cNvPr>
          <p:cNvSpPr/>
          <p:nvPr/>
        </p:nvSpPr>
        <p:spPr>
          <a:xfrm>
            <a:off x="924685" y="3217862"/>
            <a:ext cx="24926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3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par>
                          <p:cTn id="25" fill="hold">
                            <p:stCondLst>
                              <p:cond delay="1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23</a:t>
            </a:fld>
            <a:endParaRPr lang="en-US" dirty="0"/>
          </a:p>
        </p:txBody>
      </p:sp>
      <p:pic>
        <p:nvPicPr>
          <p:cNvPr id="2" name="curl_example_7" descr="curl_example_7">
            <a:hlinkClick r:id="" action="ppaction://media"/>
            <a:extLst>
              <a:ext uri="{FF2B5EF4-FFF2-40B4-BE49-F238E27FC236}">
                <a16:creationId xmlns:a16="http://schemas.microsoft.com/office/drawing/2014/main" id="{1D80435F-A335-E940-8C1F-612D5ED75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4763"/>
            <a:ext cx="12182475" cy="6652452"/>
          </a:xfrm>
          <a:prstGeom prst="rect">
            <a:avLst/>
          </a:prstGeom>
        </p:spPr>
      </p:pic>
    </p:spTree>
    <p:extLst>
      <p:ext uri="{BB962C8B-B14F-4D97-AF65-F5344CB8AC3E}">
        <p14:creationId xmlns:p14="http://schemas.microsoft.com/office/powerpoint/2010/main" val="469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Python Requests</a:t>
            </a:r>
          </a:p>
        </p:txBody>
      </p:sp>
    </p:spTree>
    <p:extLst>
      <p:ext uri="{BB962C8B-B14F-4D97-AF65-F5344CB8AC3E}">
        <p14:creationId xmlns:p14="http://schemas.microsoft.com/office/powerpoint/2010/main" val="26117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the Python “Requests” Library?</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“Requests is a Python HTTP library, released under the Apache License 2.0. The goal of the project is to make HTTP requests simpler and more human-friendly.”</a:t>
            </a:r>
          </a:p>
          <a:p>
            <a:pPr marL="0" indent="0" algn="ctr">
              <a:buNone/>
            </a:pPr>
            <a:r>
              <a:rPr lang="en-US" dirty="0">
                <a:hlinkClick r:id="rId3"/>
              </a:rPr>
              <a:t>https://en.wikipedia.org/wiki/Requests_%28software%29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Requests allows us to make REST API calls with Python</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25</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Why Python Requests?</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26</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60350F06-1C74-1F49-A9A6-D33E1E097CB1}"/>
              </a:ext>
            </a:extLst>
          </p:cNvPr>
          <p:cNvPicPr>
            <a:picLocks noChangeAspect="1"/>
          </p:cNvPicPr>
          <p:nvPr/>
        </p:nvPicPr>
        <p:blipFill>
          <a:blip r:embed="rId3"/>
          <a:stretch>
            <a:fillRect/>
          </a:stretch>
        </p:blipFill>
        <p:spPr>
          <a:xfrm>
            <a:off x="886648" y="1470764"/>
            <a:ext cx="10418704" cy="3911459"/>
          </a:xfrm>
          <a:prstGeom prst="rect">
            <a:avLst/>
          </a:prstGeom>
        </p:spPr>
      </p:pic>
      <p:sp>
        <p:nvSpPr>
          <p:cNvPr id="10" name="Rectangle 9">
            <a:extLst>
              <a:ext uri="{FF2B5EF4-FFF2-40B4-BE49-F238E27FC236}">
                <a16:creationId xmlns:a16="http://schemas.microsoft.com/office/drawing/2014/main" id="{840F09F7-08F2-9946-9766-6B0BB9BB7E00}"/>
              </a:ext>
            </a:extLst>
          </p:cNvPr>
          <p:cNvSpPr/>
          <p:nvPr/>
        </p:nvSpPr>
        <p:spPr>
          <a:xfrm>
            <a:off x="3086718" y="3946967"/>
            <a:ext cx="7326774" cy="625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468C860-F216-C940-9B2E-56EE3BB84FF2}"/>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4"/>
              </a:rPr>
              <a:t>https://docs.python.org/3.8/library/urllib.request.html</a:t>
            </a:r>
            <a:endParaRPr lang="en-US" dirty="0"/>
          </a:p>
        </p:txBody>
      </p:sp>
    </p:spTree>
    <p:extLst>
      <p:ext uri="{BB962C8B-B14F-4D97-AF65-F5344CB8AC3E}">
        <p14:creationId xmlns:p14="http://schemas.microsoft.com/office/powerpoint/2010/main" val="38002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Install Python Requests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pip install requests</a:t>
            </a:r>
          </a:p>
          <a:p>
            <a:pPr marL="457200" lvl="1" indent="0">
              <a:buNone/>
            </a:pPr>
            <a:r>
              <a:rPr lang="en-US" sz="2800" b="1" i="1" dirty="0">
                <a:solidFill>
                  <a:srgbClr val="FFFF00"/>
                </a:solidFill>
              </a:rPr>
              <a:t>pip show requests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27</a:t>
            </a:fld>
            <a:endParaRPr lang="en-US" dirty="0"/>
          </a:p>
        </p:txBody>
      </p:sp>
    </p:spTree>
    <p:extLst>
      <p:ext uri="{BB962C8B-B14F-4D97-AF65-F5344CB8AC3E}">
        <p14:creationId xmlns:p14="http://schemas.microsoft.com/office/powerpoint/2010/main" val="2115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28</a:t>
            </a:fld>
            <a:endParaRPr lang="en-US" dirty="0"/>
          </a:p>
        </p:txBody>
      </p:sp>
      <p:pic>
        <p:nvPicPr>
          <p:cNvPr id="2" name="python_example_1" descr="python_example_1">
            <a:hlinkClick r:id="" action="ppaction://media"/>
            <a:extLst>
              <a:ext uri="{FF2B5EF4-FFF2-40B4-BE49-F238E27FC236}">
                <a16:creationId xmlns:a16="http://schemas.microsoft.com/office/drawing/2014/main" id="{531D786C-585A-9544-8FF2-231C5F7911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180887" cy="6651585"/>
          </a:xfrm>
          <a:prstGeom prst="rect">
            <a:avLst/>
          </a:prstGeom>
        </p:spPr>
      </p:pic>
    </p:spTree>
    <p:extLst>
      <p:ext uri="{BB962C8B-B14F-4D97-AF65-F5344CB8AC3E}">
        <p14:creationId xmlns:p14="http://schemas.microsoft.com/office/powerpoint/2010/main" val="17767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Python Requests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fontScale="92500" lnSpcReduction="20000"/>
          </a:bodyPr>
          <a:lstStyle/>
          <a:p>
            <a:r>
              <a:rPr lang="en-US" dirty="0"/>
              <a:t>HTTP GET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get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p>
          <a:p>
            <a:pPr marL="457200" lvl="1" indent="0">
              <a:buNone/>
            </a:pPr>
            <a:r>
              <a:rPr lang="en-US" sz="2800" b="1" i="1" dirty="0">
                <a:solidFill>
                  <a:srgbClr val="FFFF00"/>
                </a:solidFill>
              </a:rPr>
              <a:t>response = </a:t>
            </a:r>
            <a:r>
              <a:rPr lang="en-US" sz="2800" b="1" i="1" dirty="0" err="1">
                <a:solidFill>
                  <a:srgbClr val="FFFF00"/>
                </a:solidFill>
              </a:rPr>
              <a:t>requests.request</a:t>
            </a:r>
            <a:r>
              <a:rPr lang="en-US" sz="2800" b="1" i="1" dirty="0">
                <a:solidFill>
                  <a:srgbClr val="FFFF00"/>
                </a:solidFill>
              </a:rPr>
              <a:t>(</a:t>
            </a:r>
            <a:r>
              <a:rPr lang="en-US" sz="2800" b="1" i="1" dirty="0">
                <a:solidFill>
                  <a:srgbClr val="FF0000"/>
                </a:solidFill>
              </a:rPr>
              <a:t>'GET'</a:t>
            </a:r>
            <a:r>
              <a:rPr lang="en-US" sz="2800" b="1" i="1" dirty="0">
                <a:solidFill>
                  <a:srgbClr val="FFFF00"/>
                </a:solidFill>
              </a:rPr>
              <a:t>, </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a:p>
            <a:r>
              <a:rPr lang="en-US" dirty="0"/>
              <a:t>HTTP POST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post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PUT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[data=&lt;value&gt;], [**</a:t>
            </a:r>
            <a:r>
              <a:rPr lang="en-US" sz="2800" b="1" i="1" dirty="0" err="1">
                <a:solidFill>
                  <a:srgbClr val="FFFF00"/>
                </a:solidFill>
              </a:rPr>
              <a:t>kwargs</a:t>
            </a:r>
            <a:r>
              <a:rPr lang="en-US" sz="2800" b="1" i="1" dirty="0">
                <a:solidFill>
                  <a:srgbClr val="FFFF00"/>
                </a:solidFill>
              </a:rPr>
              <a:t>])</a:t>
            </a:r>
            <a:endParaRPr lang="en-US" sz="2800" dirty="0"/>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put</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[json=&lt;value&gt;], [**</a:t>
            </a:r>
            <a:r>
              <a:rPr lang="en-US" sz="2800" b="1" i="1" dirty="0" err="1">
                <a:solidFill>
                  <a:srgbClr val="FFFF00"/>
                </a:solidFill>
              </a:rPr>
              <a:t>kwargs</a:t>
            </a:r>
            <a:r>
              <a:rPr lang="en-US" sz="2800" b="1" i="1" dirty="0">
                <a:solidFill>
                  <a:srgbClr val="FFFF00"/>
                </a:solidFill>
              </a:rPr>
              <a:t>])</a:t>
            </a:r>
            <a:endParaRPr lang="en-US" dirty="0"/>
          </a:p>
          <a:p>
            <a:r>
              <a:rPr lang="en-US" dirty="0"/>
              <a:t>HTTP DELETE Format</a:t>
            </a:r>
          </a:p>
          <a:p>
            <a:pPr marL="457200" lvl="1" indent="0">
              <a:buNone/>
            </a:pPr>
            <a:r>
              <a:rPr lang="en-US" sz="2800" b="1" i="1" dirty="0">
                <a:solidFill>
                  <a:srgbClr val="FFFF00"/>
                </a:solidFill>
              </a:rPr>
              <a:t>response = </a:t>
            </a:r>
            <a:r>
              <a:rPr lang="en-US" sz="2800" b="1" i="1" dirty="0" err="1">
                <a:solidFill>
                  <a:srgbClr val="FFFF00"/>
                </a:solidFill>
              </a:rPr>
              <a:t>requests.</a:t>
            </a:r>
            <a:r>
              <a:rPr lang="en-US" sz="2800" b="1" i="1" dirty="0" err="1">
                <a:solidFill>
                  <a:srgbClr val="FF0000"/>
                </a:solidFill>
              </a:rPr>
              <a:t>delete</a:t>
            </a:r>
            <a:r>
              <a:rPr lang="en-US" sz="2800" b="1" i="1" dirty="0">
                <a:solidFill>
                  <a:srgbClr val="FFFF00"/>
                </a:solidFill>
              </a:rPr>
              <a:t>(</a:t>
            </a:r>
            <a:r>
              <a:rPr lang="en-US" sz="2800" b="1" i="1" dirty="0" err="1">
                <a:solidFill>
                  <a:srgbClr val="FFFF00"/>
                </a:solidFill>
              </a:rPr>
              <a:t>url</a:t>
            </a:r>
            <a:r>
              <a:rPr lang="en-US" sz="2800" b="1" i="1" dirty="0">
                <a:solidFill>
                  <a:srgbClr val="FFFF00"/>
                </a:solidFill>
              </a:rPr>
              <a:t>, [**</a:t>
            </a:r>
            <a:r>
              <a:rPr lang="en-US" sz="2800" b="1" i="1" dirty="0" err="1">
                <a:solidFill>
                  <a:srgbClr val="FFFF00"/>
                </a:solidFill>
              </a:rPr>
              <a:t>kwargs</a:t>
            </a:r>
            <a:r>
              <a:rPr lang="en-US" sz="2800" b="1" i="1" dirty="0">
                <a:solidFill>
                  <a:srgbClr val="FFFF00"/>
                </a:solidFill>
              </a:rPr>
              <a:t>])</a:t>
            </a:r>
            <a:endParaRPr lang="en-US" sz="2800" dirty="0"/>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29</a:t>
            </a:fld>
            <a:endParaRPr lang="en-US" dirty="0"/>
          </a:p>
        </p:txBody>
      </p:sp>
    </p:spTree>
    <p:extLst>
      <p:ext uri="{BB962C8B-B14F-4D97-AF65-F5344CB8AC3E}">
        <p14:creationId xmlns:p14="http://schemas.microsoft.com/office/powerpoint/2010/main" val="16814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0.5"/>
                                      </p:to>
                                    </p:set>
                                    <p:animEffect filter="image" prLst="opacity: 0.5">
                                      <p:cBhvr rctx="IE">
                                        <p:cTn id="40" dur="indefinite"/>
                                        <p:tgtEl>
                                          <p:spTgt spid="3">
                                            <p:txEl>
                                              <p:pRg st="3" end="3"/>
                                            </p:txEl>
                                          </p:spTgt>
                                        </p:tgtEl>
                                      </p:cBhvr>
                                    </p:animEffect>
                                  </p:childTnLst>
                                </p:cTn>
                              </p:par>
                              <p:par>
                                <p:cTn id="41" presetID="9" presetClass="emph" presetSubtype="0" nodeType="with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0.5"/>
                                      </p:to>
                                    </p:set>
                                    <p:animEffect filter="image" prLst="opacity: 0.5">
                                      <p:cBhvr rctx="IE">
                                        <p:cTn id="60" dur="indefinite"/>
                                        <p:tgtEl>
                                          <p:spTgt spid="3">
                                            <p:txEl>
                                              <p:pRg st="6" end="6"/>
                                            </p:txEl>
                                          </p:spTgt>
                                        </p:tgtEl>
                                      </p:cBhvr>
                                    </p:animEffect>
                                  </p:childTnLst>
                                </p:cTn>
                              </p:par>
                              <p:par>
                                <p:cTn id="61" presetID="9" presetClass="emph" presetSubtype="0" nodeType="withEffect">
                                  <p:stCondLst>
                                    <p:cond delay="0"/>
                                  </p:stCondLst>
                                  <p:childTnLst>
                                    <p:set>
                                      <p:cBhvr>
                                        <p:cTn id="62" dur="indefinite"/>
                                        <p:tgtEl>
                                          <p:spTgt spid="3">
                                            <p:txEl>
                                              <p:pRg st="7" end="7"/>
                                            </p:txEl>
                                          </p:spTgt>
                                        </p:tgtEl>
                                        <p:attrNameLst>
                                          <p:attrName>style.opacity</p:attrName>
                                        </p:attrNameLst>
                                      </p:cBhvr>
                                      <p:to>
                                        <p:strVal val="0.5"/>
                                      </p:to>
                                    </p:set>
                                    <p:animEffect filter="image" prLst="opacity: 0.5">
                                      <p:cBhvr rctx="IE">
                                        <p:cTn id="63" dur="indefinite"/>
                                        <p:tgtEl>
                                          <p:spTgt spid="3">
                                            <p:txEl>
                                              <p:pRg st="7" end="7"/>
                                            </p:txEl>
                                          </p:spTgt>
                                        </p:tgtEl>
                                      </p:cBhvr>
                                    </p:animEffect>
                                  </p:childTnLst>
                                </p:cTn>
                              </p:par>
                              <p:par>
                                <p:cTn id="64" presetID="9" presetClass="emph" presetSubtype="0" nodeType="withEffect">
                                  <p:stCondLst>
                                    <p:cond delay="0"/>
                                  </p:stCondLst>
                                  <p:childTnLst>
                                    <p:set>
                                      <p:cBhvr>
                                        <p:cTn id="65" dur="indefinite"/>
                                        <p:tgtEl>
                                          <p:spTgt spid="3">
                                            <p:txEl>
                                              <p:pRg st="8" end="8"/>
                                            </p:txEl>
                                          </p:spTgt>
                                        </p:tgtEl>
                                        <p:attrNameLst>
                                          <p:attrName>style.opacity</p:attrName>
                                        </p:attrNameLst>
                                      </p:cBhvr>
                                      <p:to>
                                        <p:strVal val="0.5"/>
                                      </p:to>
                                    </p:set>
                                    <p:animEffect filter="image" prLst="opacity: 0.5">
                                      <p:cBhvr rctx="IE">
                                        <p:cTn id="66" dur="indefinite"/>
                                        <p:tgtEl>
                                          <p:spTgt spid="3">
                                            <p:txEl>
                                              <p:pRg st="8" end="8"/>
                                            </p:txEl>
                                          </p:spTgt>
                                        </p:tgtEl>
                                      </p:cBhvr>
                                    </p:animEffect>
                                  </p:childTnLst>
                                </p:cTn>
                              </p:par>
                            </p:childTnLst>
                          </p:cTn>
                        </p:par>
                        <p:par>
                          <p:cTn id="67" fill="hold">
                            <p:stCondLst>
                              <p:cond delay="0"/>
                            </p:stCondLst>
                            <p:childTnLst>
                              <p:par>
                                <p:cTn id="68" presetID="9" presetClass="entr" presetSubtype="0" fill="hold" grpId="0" nodeType="after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dissolve">
                                      <p:cBhvr>
                                        <p:cTn id="7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Access the Hands-On Environment</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3</a:t>
            </a:fld>
            <a:endParaRPr lang="en-US" dirty="0"/>
          </a:p>
        </p:txBody>
      </p:sp>
      <p:sp>
        <p:nvSpPr>
          <p:cNvPr id="9" name="Content Placeholder 7">
            <a:extLst>
              <a:ext uri="{FF2B5EF4-FFF2-40B4-BE49-F238E27FC236}">
                <a16:creationId xmlns:a16="http://schemas.microsoft.com/office/drawing/2014/main" id="{7768AB4C-B135-2F4A-9289-DF99D95D9396}"/>
              </a:ext>
            </a:extLst>
          </p:cNvPr>
          <p:cNvSpPr>
            <a:spLocks noGrp="1"/>
          </p:cNvSpPr>
          <p:nvPr>
            <p:ph idx="1"/>
          </p:nvPr>
        </p:nvSpPr>
        <p:spPr>
          <a:xfrm>
            <a:off x="606703" y="1527858"/>
            <a:ext cx="11002701" cy="4965017"/>
          </a:xfrm>
        </p:spPr>
        <p:txBody>
          <a:bodyPr>
            <a:normAutofit lnSpcReduction="10000"/>
          </a:bodyPr>
          <a:lstStyle/>
          <a:p>
            <a:r>
              <a:rPr lang="en-US" dirty="0"/>
              <a:t>Open your preferred terminal (bash, PowerShell, </a:t>
            </a:r>
            <a:r>
              <a:rPr lang="en-US" dirty="0" err="1"/>
              <a:t>zsh</a:t>
            </a:r>
            <a:r>
              <a:rPr lang="en-US" dirty="0"/>
              <a:t>, etc.)</a:t>
            </a:r>
          </a:p>
          <a:p>
            <a:r>
              <a:rPr lang="en-US" dirty="0"/>
              <a:t>Create and switch to a local folder</a:t>
            </a:r>
          </a:p>
          <a:p>
            <a:pPr marL="457200" lvl="1" indent="0">
              <a:buNone/>
            </a:pPr>
            <a:r>
              <a:rPr lang="en-US" b="1" i="1" dirty="0" err="1">
                <a:solidFill>
                  <a:srgbClr val="FFFF00"/>
                </a:solidFill>
              </a:rPr>
              <a:t>mkdir</a:t>
            </a:r>
            <a:r>
              <a:rPr lang="en-US" b="1" i="1" dirty="0">
                <a:solidFill>
                  <a:srgbClr val="FFFF00"/>
                </a:solidFill>
              </a:rPr>
              <a:t> ~/code &amp;&amp; cd ~/code </a:t>
            </a:r>
            <a:r>
              <a:rPr lang="en-US" b="1" i="1" dirty="0">
                <a:solidFill>
                  <a:srgbClr val="FFC000"/>
                </a:solidFill>
              </a:rPr>
              <a:t># macOS/Linux</a:t>
            </a:r>
          </a:p>
          <a:p>
            <a:pPr marL="457200" lvl="1" indent="0">
              <a:buNone/>
            </a:pPr>
            <a:r>
              <a:rPr lang="en-US" b="1" i="1" dirty="0" err="1">
                <a:solidFill>
                  <a:srgbClr val="FFFF00"/>
                </a:solidFill>
              </a:rPr>
              <a:t>mkdir</a:t>
            </a:r>
            <a:r>
              <a:rPr lang="en-US" b="1" i="1" dirty="0">
                <a:solidFill>
                  <a:srgbClr val="FFFF00"/>
                </a:solidFill>
              </a:rPr>
              <a:t> ~/code; cd ~/code </a:t>
            </a:r>
            <a:r>
              <a:rPr lang="en-US" b="1" i="1" dirty="0">
                <a:solidFill>
                  <a:srgbClr val="FFC000"/>
                </a:solidFill>
              </a:rPr>
              <a:t># Windows </a:t>
            </a:r>
            <a:r>
              <a:rPr lang="en-US" b="1" i="1" dirty="0" err="1">
                <a:solidFill>
                  <a:srgbClr val="FFC000"/>
                </a:solidFill>
              </a:rPr>
              <a:t>Powershell</a:t>
            </a:r>
            <a:endParaRPr lang="en-US" b="1" i="1" dirty="0">
              <a:solidFill>
                <a:srgbClr val="FFC000"/>
              </a:solidFill>
            </a:endParaRPr>
          </a:p>
          <a:p>
            <a:r>
              <a:rPr lang="en-US" dirty="0"/>
              <a:t>Create a Docker Container for the hands-on exercises</a:t>
            </a:r>
          </a:p>
          <a:p>
            <a:pPr marL="457200" lvl="1"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~/code:/code --name </a:t>
            </a:r>
            <a:r>
              <a:rPr lang="en-US" b="1" i="1" dirty="0">
                <a:solidFill>
                  <a:srgbClr val="FFFF00"/>
                </a:solidFill>
                <a:highlight>
                  <a:srgbClr val="800080"/>
                </a:highlight>
              </a:rPr>
              <a:t>curl-pyreq1</a:t>
            </a:r>
            <a:r>
              <a:rPr lang="en-US" b="1" i="1" dirty="0">
                <a:solidFill>
                  <a:srgbClr val="FFFF00"/>
                </a:solidFill>
              </a:rPr>
              <a:t> wwt01/curl-</a:t>
            </a:r>
            <a:r>
              <a:rPr lang="en-US" b="1" i="1" dirty="0" err="1">
                <a:solidFill>
                  <a:srgbClr val="FFFF00"/>
                </a:solidFill>
              </a:rPr>
              <a:t>pyreq</a:t>
            </a:r>
            <a:endParaRPr lang="en-US" b="1" i="1" dirty="0">
              <a:solidFill>
                <a:srgbClr val="FFFF00"/>
              </a:solidFill>
            </a:endParaRPr>
          </a:p>
          <a:p>
            <a:r>
              <a:rPr lang="en-US" dirty="0"/>
              <a:t>To detach from the Docker Container</a:t>
            </a:r>
          </a:p>
          <a:p>
            <a:pPr marL="457200" lvl="1" indent="0">
              <a:buNone/>
            </a:pPr>
            <a:r>
              <a:rPr lang="en-US" b="1" i="1" dirty="0">
                <a:solidFill>
                  <a:srgbClr val="FFFF00"/>
                </a:solidFill>
              </a:rPr>
              <a:t>control + p + q</a:t>
            </a:r>
            <a:endParaRPr lang="en-US" dirty="0"/>
          </a:p>
          <a:p>
            <a:r>
              <a:rPr lang="en-US" dirty="0"/>
              <a:t>To stop, start, and attach to the Docker Container</a:t>
            </a:r>
          </a:p>
          <a:p>
            <a:pPr marL="457200" lvl="1" indent="0">
              <a:buNone/>
            </a:pPr>
            <a:r>
              <a:rPr lang="en-US" b="1" i="1" dirty="0">
                <a:solidFill>
                  <a:srgbClr val="FFFF00"/>
                </a:solidFill>
              </a:rPr>
              <a:t>docker container stop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start </a:t>
            </a:r>
            <a:r>
              <a:rPr lang="en-US" b="1" i="1" dirty="0">
                <a:solidFill>
                  <a:srgbClr val="FFFF00"/>
                </a:solidFill>
                <a:highlight>
                  <a:srgbClr val="800080"/>
                </a:highlight>
              </a:rPr>
              <a:t>curl-pyreq1</a:t>
            </a:r>
          </a:p>
          <a:p>
            <a:pPr marL="457200" lvl="1" indent="0">
              <a:buNone/>
            </a:pPr>
            <a:r>
              <a:rPr lang="en-US" b="1" i="1" dirty="0">
                <a:solidFill>
                  <a:srgbClr val="FFFF00"/>
                </a:solidFill>
              </a:rPr>
              <a:t>docker container attach </a:t>
            </a:r>
            <a:r>
              <a:rPr lang="en-US" b="1" i="1" dirty="0">
                <a:solidFill>
                  <a:srgbClr val="FFFF00"/>
                </a:solidFill>
                <a:highlight>
                  <a:srgbClr val="800080"/>
                </a:highlight>
              </a:rPr>
              <a:t>curl-pyreq1</a:t>
            </a:r>
          </a:p>
        </p:txBody>
      </p:sp>
    </p:spTree>
    <p:extLst>
      <p:ext uri="{BB962C8B-B14F-4D97-AF65-F5344CB8AC3E}">
        <p14:creationId xmlns:p14="http://schemas.microsoft.com/office/powerpoint/2010/main" val="2966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xEl>
                                              <p:pRg st="0" end="0"/>
                                            </p:txEl>
                                          </p:spTgt>
                                        </p:tgtEl>
                                        <p:attrNameLst>
                                          <p:attrName>style.opacity</p:attrName>
                                        </p:attrNameLst>
                                      </p:cBhvr>
                                      <p:to>
                                        <p:strVal val="0.5"/>
                                      </p:to>
                                    </p:set>
                                    <p:animEffect filter="image" prLst="opacity: 0.5">
                                      <p:cBhvr rctx="IE">
                                        <p:cTn id="12" dur="indefinite"/>
                                        <p:tgtEl>
                                          <p:spTgt spid="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dissolve">
                                      <p:cBhvr>
                                        <p:cTn id="15" dur="500"/>
                                        <p:tgtEl>
                                          <p:spTgt spid="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dissolv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xEl>
                                              <p:pRg st="1" end="1"/>
                                            </p:txEl>
                                          </p:spTgt>
                                        </p:tgtEl>
                                        <p:attrNameLst>
                                          <p:attrName>style.opacity</p:attrName>
                                        </p:attrNameLst>
                                      </p:cBhvr>
                                      <p:to>
                                        <p:strVal val="0.5"/>
                                      </p:to>
                                    </p:set>
                                    <p:animEffect filter="image" prLst="opacity: 0.5">
                                      <p:cBhvr rctx="IE">
                                        <p:cTn id="26" dur="indefinite"/>
                                        <p:tgtEl>
                                          <p:spTgt spid="9">
                                            <p:txEl>
                                              <p:pRg st="1" end="1"/>
                                            </p:txEl>
                                          </p:spTgt>
                                        </p:tgtEl>
                                      </p:cBhvr>
                                    </p:animEffect>
                                  </p:childTnLst>
                                </p:cTn>
                              </p:par>
                              <p:par>
                                <p:cTn id="27" presetID="9" presetClass="emph" presetSubtype="0" nodeType="withEffect">
                                  <p:stCondLst>
                                    <p:cond delay="0"/>
                                  </p:stCondLst>
                                  <p:childTnLst>
                                    <p:set>
                                      <p:cBhvr>
                                        <p:cTn id="28" dur="indefinite"/>
                                        <p:tgtEl>
                                          <p:spTgt spid="9">
                                            <p:txEl>
                                              <p:pRg st="2" end="2"/>
                                            </p:txEl>
                                          </p:spTgt>
                                        </p:tgtEl>
                                        <p:attrNameLst>
                                          <p:attrName>style.opacity</p:attrName>
                                        </p:attrNameLst>
                                      </p:cBhvr>
                                      <p:to>
                                        <p:strVal val="0.5"/>
                                      </p:to>
                                    </p:set>
                                    <p:animEffect filter="image" prLst="opacity: 0.5">
                                      <p:cBhvr rctx="IE">
                                        <p:cTn id="29" dur="indefinite"/>
                                        <p:tgtEl>
                                          <p:spTgt spid="9">
                                            <p:txEl>
                                              <p:pRg st="2" end="2"/>
                                            </p:txEl>
                                          </p:spTgt>
                                        </p:tgtEl>
                                      </p:cBhvr>
                                    </p:animEffect>
                                  </p:childTnLst>
                                </p:cTn>
                              </p:par>
                              <p:par>
                                <p:cTn id="30" presetID="9" presetClass="emph" presetSubtype="0" nodeType="withEffect">
                                  <p:stCondLst>
                                    <p:cond delay="0"/>
                                  </p:stCondLst>
                                  <p:childTnLst>
                                    <p:set>
                                      <p:cBhvr>
                                        <p:cTn id="31" dur="indefinite"/>
                                        <p:tgtEl>
                                          <p:spTgt spid="9">
                                            <p:txEl>
                                              <p:pRg st="3" end="3"/>
                                            </p:txEl>
                                          </p:spTgt>
                                        </p:tgtEl>
                                        <p:attrNameLst>
                                          <p:attrName>style.opacity</p:attrName>
                                        </p:attrNameLst>
                                      </p:cBhvr>
                                      <p:to>
                                        <p:strVal val="0.5"/>
                                      </p:to>
                                    </p:set>
                                    <p:animEffect filter="image" prLst="opacity: 0.5">
                                      <p:cBhvr rctx="IE">
                                        <p:cTn id="32" dur="indefinite"/>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9">
                                            <p:txEl>
                                              <p:pRg st="4" end="4"/>
                                            </p:txEl>
                                          </p:spTgt>
                                        </p:tgtEl>
                                        <p:attrNameLst>
                                          <p:attrName>style.opacity</p:attrName>
                                        </p:attrNameLst>
                                      </p:cBhvr>
                                      <p:to>
                                        <p:strVal val="0.5"/>
                                      </p:to>
                                    </p:set>
                                    <p:animEffect filter="image" prLst="opacity: 0.5">
                                      <p:cBhvr rctx="IE">
                                        <p:cTn id="43" dur="indefinite"/>
                                        <p:tgtEl>
                                          <p:spTgt spid="9">
                                            <p:txEl>
                                              <p:pRg st="4" end="4"/>
                                            </p:txEl>
                                          </p:spTgt>
                                        </p:tgtEl>
                                      </p:cBhvr>
                                    </p:animEffect>
                                  </p:childTnLst>
                                </p:cTn>
                              </p:par>
                              <p:par>
                                <p:cTn id="44" presetID="9" presetClass="emph" presetSubtype="0" nodeType="withEffect">
                                  <p:stCondLst>
                                    <p:cond delay="0"/>
                                  </p:stCondLst>
                                  <p:childTnLst>
                                    <p:set>
                                      <p:cBhvr>
                                        <p:cTn id="45" dur="indefinite"/>
                                        <p:tgtEl>
                                          <p:spTgt spid="9">
                                            <p:txEl>
                                              <p:pRg st="5" end="5"/>
                                            </p:txEl>
                                          </p:spTgt>
                                        </p:tgtEl>
                                        <p:attrNameLst>
                                          <p:attrName>style.opacity</p:attrName>
                                        </p:attrNameLst>
                                      </p:cBhvr>
                                      <p:to>
                                        <p:strVal val="0.5"/>
                                      </p:to>
                                    </p:set>
                                    <p:animEffect filter="image" prLst="opacity: 0.5">
                                      <p:cBhvr rctx="IE">
                                        <p:cTn id="46" dur="indefinite"/>
                                        <p:tgtEl>
                                          <p:spTgt spid="9">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dissolve">
                                      <p:cBhvr>
                                        <p:cTn id="49" dur="500"/>
                                        <p:tgtEl>
                                          <p:spTgt spid="9">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dissolve">
                                      <p:cBhvr>
                                        <p:cTn id="52" dur="500"/>
                                        <p:tgtEl>
                                          <p:spTgt spid="9">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9">
                                            <p:txEl>
                                              <p:pRg st="6" end="6"/>
                                            </p:txEl>
                                          </p:spTgt>
                                        </p:tgtEl>
                                        <p:attrNameLst>
                                          <p:attrName>style.opacity</p:attrName>
                                        </p:attrNameLst>
                                      </p:cBhvr>
                                      <p:to>
                                        <p:strVal val="0.5"/>
                                      </p:to>
                                    </p:set>
                                    <p:animEffect filter="image" prLst="opacity: 0.5">
                                      <p:cBhvr rctx="IE">
                                        <p:cTn id="57" dur="indefinite"/>
                                        <p:tgtEl>
                                          <p:spTgt spid="9">
                                            <p:txEl>
                                              <p:pRg st="6" end="6"/>
                                            </p:txEl>
                                          </p:spTgt>
                                        </p:tgtEl>
                                      </p:cBhvr>
                                    </p:animEffect>
                                  </p:childTnLst>
                                </p:cTn>
                              </p:par>
                              <p:par>
                                <p:cTn id="58" presetID="9" presetClass="emph" presetSubtype="0" nodeType="withEffect">
                                  <p:stCondLst>
                                    <p:cond delay="0"/>
                                  </p:stCondLst>
                                  <p:childTnLst>
                                    <p:set>
                                      <p:cBhvr>
                                        <p:cTn id="59" dur="indefinite"/>
                                        <p:tgtEl>
                                          <p:spTgt spid="9">
                                            <p:txEl>
                                              <p:pRg st="7" end="7"/>
                                            </p:txEl>
                                          </p:spTgt>
                                        </p:tgtEl>
                                        <p:attrNameLst>
                                          <p:attrName>style.opacity</p:attrName>
                                        </p:attrNameLst>
                                      </p:cBhvr>
                                      <p:to>
                                        <p:strVal val="0.5"/>
                                      </p:to>
                                    </p:set>
                                    <p:animEffect filter="image" prLst="opacity: 0.5">
                                      <p:cBhvr rctx="IE">
                                        <p:cTn id="60" dur="indefinite"/>
                                        <p:tgtEl>
                                          <p:spTgt spid="9">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dissolve">
                                      <p:cBhvr>
                                        <p:cTn id="63" dur="500"/>
                                        <p:tgtEl>
                                          <p:spTgt spid="9">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animEffect transition="in" filter="dissolve">
                                      <p:cBhvr>
                                        <p:cTn id="66" dur="500"/>
                                        <p:tgtEl>
                                          <p:spTgt spid="9">
                                            <p:txEl>
                                              <p:pRg st="9" end="9"/>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9">
                                            <p:txEl>
                                              <p:pRg st="10" end="10"/>
                                            </p:txEl>
                                          </p:spTgt>
                                        </p:tgtEl>
                                        <p:attrNameLst>
                                          <p:attrName>style.visibility</p:attrName>
                                        </p:attrNameLst>
                                      </p:cBhvr>
                                      <p:to>
                                        <p:strVal val="visible"/>
                                      </p:to>
                                    </p:set>
                                    <p:animEffect transition="in" filter="dissolve">
                                      <p:cBhvr>
                                        <p:cTn id="69" dur="500"/>
                                        <p:tgtEl>
                                          <p:spTgt spid="9">
                                            <p:txEl>
                                              <p:pRg st="10" end="1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animEffect transition="in" filter="dissolve">
                                      <p:cBhvr>
                                        <p:cTn id="7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Response Object Contents</a:t>
            </a:r>
          </a:p>
          <a:p>
            <a:pPr lvl="1"/>
            <a:r>
              <a:rPr lang="en-US" dirty="0">
                <a:solidFill>
                  <a:srgbClr val="FFFF00"/>
                </a:solidFill>
              </a:rPr>
              <a:t>.ok </a:t>
            </a:r>
            <a:r>
              <a:rPr lang="en-US" dirty="0"/>
              <a:t>– </a:t>
            </a:r>
            <a:r>
              <a:rPr lang="en-US" i="1" dirty="0">
                <a:solidFill>
                  <a:srgbClr val="FFFF00"/>
                </a:solidFill>
              </a:rPr>
              <a:t>True</a:t>
            </a:r>
            <a:r>
              <a:rPr lang="en-US" dirty="0"/>
              <a:t> if </a:t>
            </a:r>
            <a:r>
              <a:rPr lang="en-US" i="1" dirty="0" err="1">
                <a:solidFill>
                  <a:srgbClr val="FFFF00"/>
                </a:solidFill>
              </a:rPr>
              <a:t>status_code</a:t>
            </a:r>
            <a:r>
              <a:rPr lang="en-US" i="1" dirty="0"/>
              <a:t> </a:t>
            </a:r>
            <a:r>
              <a:rPr lang="en-US" dirty="0"/>
              <a:t>is less than 400, </a:t>
            </a:r>
            <a:r>
              <a:rPr lang="en-US" i="1" dirty="0">
                <a:solidFill>
                  <a:srgbClr val="FFFF00"/>
                </a:solidFill>
              </a:rPr>
              <a:t>False</a:t>
            </a:r>
            <a:r>
              <a:rPr lang="en-US" dirty="0"/>
              <a:t> if 400 or greater</a:t>
            </a:r>
          </a:p>
          <a:p>
            <a:pPr lvl="1"/>
            <a:r>
              <a:rPr lang="en-US" dirty="0">
                <a:solidFill>
                  <a:srgbClr val="FFFF00"/>
                </a:solidFill>
              </a:rPr>
              <a:t>.</a:t>
            </a:r>
            <a:r>
              <a:rPr lang="en-US" dirty="0" err="1">
                <a:solidFill>
                  <a:srgbClr val="FFFF00"/>
                </a:solidFill>
              </a:rPr>
              <a:t>status_code</a:t>
            </a:r>
            <a:r>
              <a:rPr lang="en-US" dirty="0">
                <a:solidFill>
                  <a:srgbClr val="FFFF00"/>
                </a:solidFill>
              </a:rPr>
              <a:t> </a:t>
            </a:r>
            <a:r>
              <a:rPr lang="en-US" dirty="0"/>
              <a:t>– HTTP status code (200, 401, etc.)</a:t>
            </a:r>
          </a:p>
          <a:p>
            <a:pPr lvl="1"/>
            <a:r>
              <a:rPr lang="en-US" dirty="0">
                <a:solidFill>
                  <a:srgbClr val="FFFF00"/>
                </a:solidFill>
              </a:rPr>
              <a:t>.reason </a:t>
            </a:r>
            <a:r>
              <a:rPr lang="en-US" dirty="0"/>
              <a:t>– HTTP status text (OK, Not Found, etc.)</a:t>
            </a:r>
          </a:p>
          <a:p>
            <a:pPr lvl="1"/>
            <a:r>
              <a:rPr lang="en-US" dirty="0">
                <a:solidFill>
                  <a:srgbClr val="FFFF00"/>
                </a:solidFill>
              </a:rPr>
              <a:t>.headers </a:t>
            </a:r>
            <a:r>
              <a:rPr lang="en-US" dirty="0"/>
              <a:t>– case-insensitive dictionary of of response headers</a:t>
            </a:r>
          </a:p>
          <a:p>
            <a:pPr lvl="1"/>
            <a:r>
              <a:rPr lang="en-US" dirty="0">
                <a:solidFill>
                  <a:srgbClr val="FFFF00"/>
                </a:solidFill>
              </a:rPr>
              <a:t>.text </a:t>
            </a:r>
            <a:r>
              <a:rPr lang="en-US" dirty="0"/>
              <a:t>– contents of the response, in Unicode</a:t>
            </a:r>
          </a:p>
          <a:p>
            <a:pPr lvl="1"/>
            <a:r>
              <a:rPr lang="en-US" dirty="0">
                <a:solidFill>
                  <a:srgbClr val="FFFF00"/>
                </a:solidFill>
              </a:rPr>
              <a:t>.json() </a:t>
            </a:r>
            <a:r>
              <a:rPr lang="en-US" dirty="0"/>
              <a:t>– contents of the response, in JSON (if available)</a:t>
            </a:r>
          </a:p>
          <a:p>
            <a:pPr lvl="1"/>
            <a:r>
              <a:rPr lang="en-US" dirty="0">
                <a:solidFill>
                  <a:srgbClr val="FFFF00"/>
                </a:solidFill>
              </a:rPr>
              <a:t>.cookies </a:t>
            </a:r>
            <a:r>
              <a:rPr lang="en-US" dirty="0"/>
              <a:t>– cookies returned by the server</a:t>
            </a:r>
          </a:p>
          <a:p>
            <a:pPr lvl="1"/>
            <a:r>
              <a:rPr lang="en-US" dirty="0">
                <a:solidFill>
                  <a:srgbClr val="FFFF00"/>
                </a:solidFill>
              </a:rPr>
              <a:t>.</a:t>
            </a:r>
            <a:r>
              <a:rPr lang="en-US" dirty="0" err="1">
                <a:solidFill>
                  <a:srgbClr val="FFFF00"/>
                </a:solidFill>
              </a:rPr>
              <a:t>raise_for_status</a:t>
            </a:r>
            <a:r>
              <a:rPr lang="en-US" dirty="0">
                <a:solidFill>
                  <a:srgbClr val="FFFF00"/>
                </a:solidFill>
              </a:rPr>
              <a:t>() </a:t>
            </a:r>
            <a:r>
              <a:rPr lang="en-US" dirty="0"/>
              <a:t>– raises an </a:t>
            </a:r>
            <a:r>
              <a:rPr lang="en-US" i="1" dirty="0" err="1">
                <a:solidFill>
                  <a:srgbClr val="FFFF00"/>
                </a:solidFill>
              </a:rPr>
              <a:t>HTTPError</a:t>
            </a:r>
            <a:r>
              <a:rPr lang="en-US" dirty="0"/>
              <a:t> exception if .</a:t>
            </a:r>
            <a:r>
              <a:rPr lang="en-US" i="1" dirty="0">
                <a:solidFill>
                  <a:srgbClr val="FFFF00"/>
                </a:solidFill>
              </a:rPr>
              <a:t>ok</a:t>
            </a:r>
            <a:r>
              <a:rPr lang="en-US" dirty="0"/>
              <a:t> is </a:t>
            </a:r>
            <a:r>
              <a:rPr lang="en-US" i="1" dirty="0">
                <a:solidFill>
                  <a:srgbClr val="FFFF00"/>
                </a:solidFill>
              </a:rPr>
              <a:t>False</a:t>
            </a:r>
            <a:endParaRPr lang="en-US" dirty="0">
              <a:solidFill>
                <a:srgbClr val="FFFF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a:t>
            </a:r>
            <a:r>
              <a:rPr lang="en-US"/>
              <a:t>Response Object</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30</a:t>
            </a:fld>
            <a:endParaRPr lang="en-US" dirty="0"/>
          </a:p>
        </p:txBody>
      </p:sp>
      <p:sp>
        <p:nvSpPr>
          <p:cNvPr id="6" name="Content Placeholder 2">
            <a:extLst>
              <a:ext uri="{FF2B5EF4-FFF2-40B4-BE49-F238E27FC236}">
                <a16:creationId xmlns:a16="http://schemas.microsoft.com/office/drawing/2014/main" id="{5535A7F3-1A0A-B445-9EF3-844850395584}"/>
              </a:ext>
            </a:extLst>
          </p:cNvPr>
          <p:cNvSpPr txBox="1">
            <a:spLocks/>
          </p:cNvSpPr>
          <p:nvPr/>
        </p:nvSpPr>
        <p:spPr>
          <a:xfrm>
            <a:off x="363880" y="56498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https://2.python-requests.org/en/master/api/#requests.Response</a:t>
            </a:r>
            <a:endParaRPr lang="en-US" dirty="0"/>
          </a:p>
        </p:txBody>
      </p:sp>
    </p:spTree>
    <p:extLst>
      <p:ext uri="{BB962C8B-B14F-4D97-AF65-F5344CB8AC3E}">
        <p14:creationId xmlns:p14="http://schemas.microsoft.com/office/powerpoint/2010/main" val="36144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1" end="1"/>
                                            </p:txEl>
                                          </p:spTgt>
                                        </p:tgtEl>
                                        <p:attrNameLst>
                                          <p:attrName>style.opacity</p:attrName>
                                        </p:attrNameLst>
                                      </p:cBhvr>
                                      <p:to>
                                        <p:strVal val="0.5"/>
                                      </p:to>
                                    </p:set>
                                    <p:animEffect filter="image" prLst="opacity: 0.5">
                                      <p:cBhvr rctx="IE">
                                        <p:cTn id="15" dur="indefinite"/>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childTnLst>
                          </p:cTn>
                        </p:par>
                        <p:par>
                          <p:cTn id="24" fill="hold">
                            <p:stCondLst>
                              <p:cond delay="0"/>
                            </p:stCondLst>
                            <p:childTnLst>
                              <p:par>
                                <p:cTn id="25" presetID="9"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4" end="4"/>
                                            </p:txEl>
                                          </p:spTgt>
                                        </p:tgtEl>
                                        <p:attrNameLst>
                                          <p:attrName>style.opacity</p:attrName>
                                        </p:attrNameLst>
                                      </p:cBhvr>
                                      <p:to>
                                        <p:strVal val="0.5"/>
                                      </p:to>
                                    </p:set>
                                    <p:animEffect filter="image" prLst="opacity: 0.5">
                                      <p:cBhvr rctx="IE">
                                        <p:cTn id="40" dur="indefinite"/>
                                        <p:tgtEl>
                                          <p:spTgt spid="3">
                                            <p:txEl>
                                              <p:pRg st="4" end="4"/>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dissolv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3">
                                            <p:txEl>
                                              <p:pRg st="6" end="6"/>
                                            </p:txEl>
                                          </p:spTgt>
                                        </p:tgtEl>
                                        <p:attrNameLst>
                                          <p:attrName>style.opacity</p:attrName>
                                        </p:attrNameLst>
                                      </p:cBhvr>
                                      <p:to>
                                        <p:strVal val="0.5"/>
                                      </p:to>
                                    </p:set>
                                    <p:animEffect filter="image" prLst="opacity: 0.5">
                                      <p:cBhvr rctx="IE">
                                        <p:cTn id="56" dur="indefinite"/>
                                        <p:tgtEl>
                                          <p:spTgt spid="3">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dissolve">
                                      <p:cBhvr>
                                        <p:cTn id="59" dur="5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Open a Python Interactive Shell</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an interactive shell:</a:t>
            </a:r>
          </a:p>
          <a:p>
            <a:pPr lvl="1"/>
            <a:r>
              <a:rPr lang="en-US" sz="2800" dirty="0"/>
              <a:t>IDLE – built-in Python shell</a:t>
            </a:r>
          </a:p>
          <a:p>
            <a:pPr marL="914400" lvl="2" indent="0">
              <a:buNone/>
            </a:pPr>
            <a:r>
              <a:rPr lang="en-US" sz="2800" b="1" i="1" dirty="0">
                <a:solidFill>
                  <a:srgbClr val="FFFF00"/>
                </a:solidFill>
              </a:rPr>
              <a:t>python</a:t>
            </a:r>
            <a:endParaRPr lang="en-US" sz="2800" dirty="0"/>
          </a:p>
          <a:p>
            <a:pPr lvl="1"/>
            <a:r>
              <a:rPr lang="en-US" sz="2800" dirty="0" err="1"/>
              <a:t>iPython</a:t>
            </a:r>
            <a:r>
              <a:rPr lang="en-US" sz="2800" dirty="0"/>
              <a:t> – 3</a:t>
            </a:r>
            <a:r>
              <a:rPr lang="en-US" sz="2800" baseline="30000" dirty="0"/>
              <a:t>rd</a:t>
            </a:r>
            <a:r>
              <a:rPr lang="en-US" sz="2800" dirty="0"/>
              <a:t> party Python shell (pre-installed in the container)</a:t>
            </a:r>
          </a:p>
          <a:p>
            <a:pPr marL="457200" lvl="1" indent="0">
              <a:buNone/>
            </a:pPr>
            <a:r>
              <a:rPr lang="en-US" sz="2800" b="1" i="1" dirty="0">
                <a:solidFill>
                  <a:srgbClr val="FFFF00"/>
                </a:solidFill>
              </a:rPr>
              <a:t>	</a:t>
            </a:r>
            <a:r>
              <a:rPr lang="en-US" sz="2800" b="1" i="1" dirty="0" err="1">
                <a:solidFill>
                  <a:srgbClr val="FFFF00"/>
                </a:solidFill>
              </a:rPr>
              <a:t>ipython</a:t>
            </a:r>
            <a:endParaRPr lang="en-US" sz="2800" b="1" i="1" dirty="0">
              <a:solidFill>
                <a:srgbClr val="FFFF00"/>
              </a:solidFill>
            </a:endParaRPr>
          </a:p>
          <a:p>
            <a:pPr marL="457200" lvl="1" indent="0">
              <a:buNone/>
            </a:pPr>
            <a:r>
              <a:rPr lang="en-US" sz="2800" b="1" i="1" dirty="0">
                <a:solidFill>
                  <a:srgbClr val="FFFF00"/>
                </a:solidFill>
              </a:rPr>
              <a:t>	</a:t>
            </a:r>
            <a:r>
              <a:rPr lang="en-US" sz="2800" b="1" i="1" dirty="0" err="1">
                <a:solidFill>
                  <a:srgbClr val="FFFF00"/>
                </a:solidFill>
              </a:rPr>
              <a:t>ipython</a:t>
            </a:r>
            <a:r>
              <a:rPr lang="en-US" sz="2800" b="1" i="1" dirty="0">
                <a:solidFill>
                  <a:srgbClr val="FFFF00"/>
                </a:solidFill>
              </a:rPr>
              <a:t> --no-banner --classic </a:t>
            </a:r>
            <a:r>
              <a:rPr lang="en-US" sz="2800" b="1" i="1" dirty="0"/>
              <a:t># mimics IDLE look/feel</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31</a:t>
            </a:fld>
            <a:endParaRPr lang="en-US" dirty="0"/>
          </a:p>
        </p:txBody>
      </p:sp>
    </p:spTree>
    <p:extLst>
      <p:ext uri="{BB962C8B-B14F-4D97-AF65-F5344CB8AC3E}">
        <p14:creationId xmlns:p14="http://schemas.microsoft.com/office/powerpoint/2010/main" val="11372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import requests</a:t>
            </a: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/posts/1'</a:t>
            </a:r>
          </a:p>
          <a:p>
            <a:pPr marL="0" indent="0">
              <a:buNone/>
            </a:pPr>
            <a:r>
              <a:rPr lang="en-US" sz="2400" b="1" i="1" dirty="0" err="1">
                <a:solidFill>
                  <a:srgbClr val="FFFF00"/>
                </a:solidFill>
              </a:rPr>
              <a:t>req_headers</a:t>
            </a:r>
            <a:r>
              <a:rPr lang="en-US" sz="2400" b="1" i="1" dirty="0">
                <a:solidFill>
                  <a:srgbClr val="FFFF00"/>
                </a:solidFill>
              </a:rPr>
              <a:t> = {'</a:t>
            </a:r>
            <a:r>
              <a:rPr lang="en-US" sz="2400" b="1" i="1" dirty="0" err="1">
                <a:solidFill>
                  <a:srgbClr val="FFFF00"/>
                </a:solidFill>
              </a:rPr>
              <a:t>Content-Type':'application</a:t>
            </a:r>
            <a:r>
              <a:rPr lang="en-US" sz="2400" b="1" i="1" dirty="0">
                <a:solidFill>
                  <a:srgbClr val="FFFF00"/>
                </a:solidFill>
              </a:rPr>
              <a:t>/json'}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Import the requests module</a:t>
            </a:r>
            <a:endParaRPr lang="en-US" sz="2400" dirty="0">
              <a:solidFill>
                <a:srgbClr val="FFFF00"/>
              </a:solidFill>
            </a:endParaRPr>
          </a:p>
          <a:p>
            <a:r>
              <a:rPr lang="en-US" sz="2400" dirty="0"/>
              <a:t>Assign the URL and header values to variables</a:t>
            </a:r>
          </a:p>
          <a:p>
            <a:r>
              <a:rPr lang="en-US" sz="2400" dirty="0"/>
              <a:t>Perform an HTTP GET and store the response object in a variable</a:t>
            </a:r>
          </a:p>
          <a:p>
            <a:r>
              <a:rPr lang="en-US" sz="2400" dirty="0"/>
              <a:t>Print the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32</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2033884"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72241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72143"/>
            <a:ext cx="6235770"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700647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84500"/>
            <a:ext cx="635333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B6D490D-2EE4-7445-949A-447D0A8A679C}"/>
              </a:ext>
            </a:extLst>
          </p:cNvPr>
          <p:cNvSpPr/>
          <p:nvPr/>
        </p:nvSpPr>
        <p:spPr>
          <a:xfrm>
            <a:off x="909612" y="4143742"/>
            <a:ext cx="252591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8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50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33</a:t>
            </a:fld>
            <a:endParaRPr lang="en-US" dirty="0"/>
          </a:p>
        </p:txBody>
      </p:sp>
      <p:pic>
        <p:nvPicPr>
          <p:cNvPr id="2" name="python_example_2" descr="python_example_2">
            <a:hlinkClick r:id="" action="ppaction://media"/>
            <a:extLst>
              <a:ext uri="{FF2B5EF4-FFF2-40B4-BE49-F238E27FC236}">
                <a16:creationId xmlns:a16="http://schemas.microsoft.com/office/drawing/2014/main" id="{0A45D3C9-7999-F740-8AE3-7D43BA21E7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4762"/>
            <a:ext cx="12179300" cy="6650719"/>
          </a:xfrm>
          <a:prstGeom prst="rect">
            <a:avLst/>
          </a:prstGeom>
        </p:spPr>
      </p:pic>
    </p:spTree>
    <p:extLst>
      <p:ext uri="{BB962C8B-B14F-4D97-AF65-F5344CB8AC3E}">
        <p14:creationId xmlns:p14="http://schemas.microsoft.com/office/powerpoint/2010/main" val="7776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jsonplaceholder.typicode.com</a:t>
            </a:r>
            <a:r>
              <a:rPr lang="en-US" sz="2400" b="1" i="1" dirty="0">
                <a:solidFill>
                  <a:srgbClr val="FFFF00"/>
                </a:solidFill>
              </a:rPr>
              <a:t>/posts'</a:t>
            </a:r>
          </a:p>
          <a:p>
            <a:pPr marL="0" indent="0">
              <a:buNone/>
            </a:pPr>
            <a:r>
              <a:rPr lang="en-US" sz="2400" b="1" i="1" dirty="0" err="1">
                <a:solidFill>
                  <a:srgbClr val="FFFF00"/>
                </a:solidFill>
              </a:rPr>
              <a:t>req_body</a:t>
            </a:r>
            <a:r>
              <a:rPr lang="en-US" sz="2400" b="1" i="1" dirty="0">
                <a:solidFill>
                  <a:srgbClr val="FFFF00"/>
                </a:solidFill>
              </a:rPr>
              <a:t> = {"id":101, "userId":1, "</a:t>
            </a:r>
            <a:r>
              <a:rPr lang="en-US" sz="2400" b="1" i="1" dirty="0" err="1">
                <a:solidFill>
                  <a:srgbClr val="FFFF00"/>
                </a:solidFill>
              </a:rPr>
              <a:t>title":"Hello</a:t>
            </a:r>
            <a:r>
              <a:rPr lang="en-US" sz="2400" b="1" i="1" dirty="0">
                <a:solidFill>
                  <a:srgbClr val="FFFF00"/>
                </a:solidFill>
              </a:rPr>
              <a:t>", "</a:t>
            </a:r>
            <a:r>
              <a:rPr lang="en-US" sz="2400" b="1" i="1" dirty="0" err="1">
                <a:solidFill>
                  <a:srgbClr val="FFFF00"/>
                </a:solidFill>
              </a:rPr>
              <a:t>body":"Hello</a:t>
            </a:r>
            <a:r>
              <a:rPr lang="en-US" sz="2400" b="1" i="1" dirty="0">
                <a:solidFill>
                  <a:srgbClr val="FFFF00"/>
                </a:solidFill>
              </a:rPr>
              <a:t> World!"}</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 json=</a:t>
            </a:r>
            <a:r>
              <a:rPr lang="en-US" sz="2400" b="1" i="1" dirty="0" err="1">
                <a:solidFill>
                  <a:srgbClr val="FFFF00"/>
                </a:solidFill>
              </a:rPr>
              <a:t>req_body</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a:t>
            </a:r>
            <a:r>
              <a:rPr lang="en-US" sz="2400" b="1" i="1" dirty="0" err="1">
                <a:solidFill>
                  <a:srgbClr val="FFFF00"/>
                </a:solidFill>
              </a:rPr>
              <a:t>response.text</a:t>
            </a:r>
            <a:r>
              <a:rPr lang="en-US" sz="2400" b="1" i="1" dirty="0">
                <a:solidFill>
                  <a:srgbClr val="FFFF00"/>
                </a:solidFill>
              </a:rPr>
              <a:t>)</a:t>
            </a:r>
          </a:p>
          <a:p>
            <a:r>
              <a:rPr lang="en-US" sz="2400" dirty="0"/>
              <a:t>Update the URL and create a data object for the HTTP request body</a:t>
            </a:r>
          </a:p>
          <a:p>
            <a:r>
              <a:rPr lang="en-US" sz="2400" dirty="0"/>
              <a:t>Perform an HTTP POST and store the response object in a variable</a:t>
            </a:r>
          </a:p>
          <a:p>
            <a:r>
              <a:rPr lang="en-US" sz="2400" dirty="0"/>
              <a:t>Print the status code, reason,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34</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3" y="1864140"/>
            <a:ext cx="693296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23382"/>
            <a:ext cx="9127522"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2" y="2772143"/>
            <a:ext cx="9157293"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25258"/>
            <a:ext cx="666023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3" y="3684500"/>
            <a:ext cx="252591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22" presetClass="entr" presetSubtype="8"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5" end="5"/>
                                            </p:txEl>
                                          </p:spTgt>
                                        </p:tgtEl>
                                        <p:attrNameLst>
                                          <p:attrName>style.opacity</p:attrName>
                                        </p:attrNameLst>
                                      </p:cBhvr>
                                      <p:to>
                                        <p:strVal val="0.5"/>
                                      </p:to>
                                    </p:set>
                                    <p:animEffect filter="image" prLst="opacity: 0.5">
                                      <p:cBhvr rctx="IE">
                                        <p:cTn id="37" dur="indefinite"/>
                                        <p:tgtEl>
                                          <p:spTgt spid="3">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6" end="6"/>
                                            </p:txEl>
                                          </p:spTgt>
                                        </p:tgtEl>
                                        <p:attrNameLst>
                                          <p:attrName>style.opacity</p:attrName>
                                        </p:attrNameLst>
                                      </p:cBhvr>
                                      <p:to>
                                        <p:strVal val="0.5"/>
                                      </p:to>
                                    </p:set>
                                    <p:animEffect filter="image" prLst="opacity: 0.5">
                                      <p:cBhvr rctx="IE">
                                        <p:cTn id="49" dur="indefinite"/>
                                        <p:tgtEl>
                                          <p:spTgt spid="3">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1000"/>
                                        <p:tgtEl>
                                          <p:spTgt spid="10"/>
                                        </p:tgtEl>
                                      </p:cBhvr>
                                    </p:animEffec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35</a:t>
            </a:fld>
            <a:endParaRPr lang="en-US" dirty="0"/>
          </a:p>
        </p:txBody>
      </p:sp>
      <p:pic>
        <p:nvPicPr>
          <p:cNvPr id="3" name="python_example_3" descr="python_example_3">
            <a:hlinkClick r:id="" action="ppaction://media"/>
            <a:extLst>
              <a:ext uri="{FF2B5EF4-FFF2-40B4-BE49-F238E27FC236}">
                <a16:creationId xmlns:a16="http://schemas.microsoft.com/office/drawing/2014/main" id="{00E0617A-AAA1-944F-99AC-041BEEADF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7" y="6350"/>
            <a:ext cx="12177713" cy="6649852"/>
          </a:xfrm>
          <a:prstGeom prst="rect">
            <a:avLst/>
          </a:prstGeom>
        </p:spPr>
      </p:pic>
    </p:spTree>
    <p:extLst>
      <p:ext uri="{BB962C8B-B14F-4D97-AF65-F5344CB8AC3E}">
        <p14:creationId xmlns:p14="http://schemas.microsoft.com/office/powerpoint/2010/main" val="9693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895850"/>
          </a:xfrm>
        </p:spPr>
        <p:txBody>
          <a:bodyPr>
            <a:normAutofit/>
          </a:bodyPr>
          <a:lstStyle/>
          <a:p>
            <a:pPr marL="0" indent="0">
              <a:buNone/>
            </a:pPr>
            <a:r>
              <a:rPr lang="en-US" sz="2400" b="1" i="1" dirty="0">
                <a:solidFill>
                  <a:srgbClr val="FFFF00"/>
                </a:solidFill>
              </a:rPr>
              <a:t>import </a:t>
            </a:r>
            <a:r>
              <a:rPr lang="en-US" sz="2400" b="1" i="1" dirty="0" err="1">
                <a:solidFill>
                  <a:srgbClr val="FFFF00"/>
                </a:solidFill>
              </a:rPr>
              <a:t>os</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sandboxdnac.cisco.com</a:t>
            </a:r>
            <a:r>
              <a:rPr lang="en-US" sz="2400" b="1" i="1" dirty="0">
                <a:solidFill>
                  <a:srgbClr val="FFFF00"/>
                </a:solidFill>
              </a:rPr>
              <a:t>/</a:t>
            </a:r>
            <a:r>
              <a:rPr lang="en-US" sz="2400" b="1" i="1" dirty="0" err="1">
                <a:solidFill>
                  <a:srgbClr val="FFFF00"/>
                </a:solidFill>
              </a:rPr>
              <a:t>dna</a:t>
            </a:r>
            <a:r>
              <a:rPr lang="en-US" sz="2400" b="1" i="1" dirty="0">
                <a:solidFill>
                  <a:srgbClr val="FFFF00"/>
                </a:solidFill>
              </a:rPr>
              <a:t>/system/</a:t>
            </a:r>
            <a:r>
              <a:rPr lang="en-US" sz="2400" b="1" i="1" dirty="0" err="1">
                <a:solidFill>
                  <a:srgbClr val="FFFF00"/>
                </a:solidFill>
              </a:rPr>
              <a:t>api</a:t>
            </a:r>
            <a:r>
              <a:rPr lang="en-US" sz="2400" b="1" i="1" dirty="0">
                <a:solidFill>
                  <a:srgbClr val="FFFF00"/>
                </a:solidFill>
              </a:rPr>
              <a:t>/v1/auth/token'</a:t>
            </a:r>
          </a:p>
          <a:p>
            <a:pPr marL="0" indent="0">
              <a:buNone/>
            </a:pPr>
            <a:r>
              <a:rPr lang="en-US" sz="2400" b="1" i="1" dirty="0" err="1">
                <a:solidFill>
                  <a:srgbClr val="FFFF00"/>
                </a:solidFill>
              </a:rPr>
              <a:t>req_auth</a:t>
            </a:r>
            <a:r>
              <a:rPr lang="en-US" sz="2400" b="1" i="1" dirty="0">
                <a:solidFill>
                  <a:srgbClr val="FFFF00"/>
                </a:solidFill>
              </a:rPr>
              <a:t> = (</a:t>
            </a:r>
            <a:r>
              <a:rPr lang="en-US" sz="2400" b="1" i="1" dirty="0" err="1">
                <a:solidFill>
                  <a:srgbClr val="FFFF00"/>
                </a:solidFill>
              </a:rPr>
              <a:t>os.getenv</a:t>
            </a:r>
            <a:r>
              <a:rPr lang="en-US" sz="2400" b="1" i="1" dirty="0">
                <a:solidFill>
                  <a:srgbClr val="FFFF00"/>
                </a:solidFill>
              </a:rPr>
              <a:t>('DNAC_USER'), </a:t>
            </a:r>
            <a:r>
              <a:rPr lang="en-US" sz="2400" b="1" i="1" dirty="0" err="1">
                <a:solidFill>
                  <a:srgbClr val="FFFF00"/>
                </a:solidFill>
              </a:rPr>
              <a:t>os.getenv</a:t>
            </a:r>
            <a:r>
              <a:rPr lang="en-US" sz="2400" b="1" i="1" dirty="0">
                <a:solidFill>
                  <a:srgbClr val="FFFF00"/>
                </a:solidFill>
              </a:rPr>
              <a:t>('DNAC_PW'))</a:t>
            </a:r>
          </a:p>
          <a:p>
            <a:pPr marL="0" indent="0">
              <a:buNone/>
            </a:pPr>
            <a:r>
              <a:rPr lang="en-US" sz="2400" b="1" i="1" dirty="0">
                <a:solidFill>
                  <a:srgbClr val="FFFF00"/>
                </a:solidFill>
              </a:rPr>
              <a:t>response = </a:t>
            </a:r>
            <a:r>
              <a:rPr lang="en-US" sz="2400" b="1" i="1" dirty="0" err="1">
                <a:solidFill>
                  <a:srgbClr val="FFFF00"/>
                </a:solidFill>
              </a:rPr>
              <a:t>requests.post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auth=</a:t>
            </a:r>
            <a:r>
              <a:rPr lang="en-US" sz="2400" b="1" i="1" dirty="0" err="1">
                <a:solidFill>
                  <a:srgbClr val="FFFF00"/>
                </a:solidFill>
              </a:rPr>
              <a:t>req_auth</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a:solidFill>
                  <a:srgbClr val="FFFF00"/>
                </a:solidFill>
              </a:rPr>
              <a:t>print(f'{</a:t>
            </a:r>
            <a:r>
              <a:rPr lang="en-US" sz="2400" b="1" i="1" dirty="0" err="1">
                <a:solidFill>
                  <a:srgbClr val="FFFF00"/>
                </a:solidFill>
              </a:rPr>
              <a:t>response.headers</a:t>
            </a:r>
            <a:r>
              <a:rPr lang="en-US" sz="2400" b="1" i="1" dirty="0">
                <a:solidFill>
                  <a:srgbClr val="FFFF00"/>
                </a:solidFill>
              </a:rPr>
              <a:t>}\n{</a:t>
            </a:r>
            <a:r>
              <a:rPr lang="en-US" sz="2400" b="1" i="1" dirty="0" err="1">
                <a:solidFill>
                  <a:srgbClr val="FFFF00"/>
                </a:solidFill>
              </a:rPr>
              <a:t>response.text</a:t>
            </a:r>
            <a:r>
              <a:rPr lang="en-US" sz="2400" b="1" i="1" dirty="0">
                <a:solidFill>
                  <a:srgbClr val="FFFF00"/>
                </a:solidFill>
              </a:rPr>
              <a:t>}')</a:t>
            </a:r>
          </a:p>
          <a:p>
            <a:r>
              <a:rPr lang="en-US" sz="2400" dirty="0"/>
              <a:t>Import the OS module to access ENV variables</a:t>
            </a:r>
          </a:p>
          <a:p>
            <a:r>
              <a:rPr lang="en-US" sz="2400" dirty="0"/>
              <a:t>Update the URL for DNAC &amp; create a tuple for HTTP basic authentication</a:t>
            </a:r>
          </a:p>
          <a:p>
            <a:r>
              <a:rPr lang="en-US" sz="2400" dirty="0"/>
              <a:t>Perform an HTTP POST and store the response object in a variable</a:t>
            </a:r>
          </a:p>
          <a:p>
            <a:r>
              <a:rPr lang="en-US" sz="2400" dirty="0"/>
              <a:t>Print the status code, reason, headers, and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36</a:t>
            </a:fld>
            <a:endParaRPr lang="en-US" dirty="0"/>
          </a:p>
        </p:txBody>
      </p:sp>
      <p:sp>
        <p:nvSpPr>
          <p:cNvPr id="6" name="Rectangle 5">
            <a:extLst>
              <a:ext uri="{FF2B5EF4-FFF2-40B4-BE49-F238E27FC236}">
                <a16:creationId xmlns:a16="http://schemas.microsoft.com/office/drawing/2014/main" id="{8026FF69-6C82-7043-9603-B53878D1AFAB}"/>
              </a:ext>
            </a:extLst>
          </p:cNvPr>
          <p:cNvSpPr/>
          <p:nvPr/>
        </p:nvSpPr>
        <p:spPr>
          <a:xfrm>
            <a:off x="909612" y="1857367"/>
            <a:ext cx="1266429"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F10BD3-DB22-7043-8433-B6CE34EB4FEE}"/>
              </a:ext>
            </a:extLst>
          </p:cNvPr>
          <p:cNvSpPr/>
          <p:nvPr/>
        </p:nvSpPr>
        <p:spPr>
          <a:xfrm>
            <a:off x="909613" y="2349542"/>
            <a:ext cx="947287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CE5C1F-FFE1-524B-888F-DCB5B4780F99}"/>
              </a:ext>
            </a:extLst>
          </p:cNvPr>
          <p:cNvSpPr/>
          <p:nvPr/>
        </p:nvSpPr>
        <p:spPr>
          <a:xfrm>
            <a:off x="909613" y="2798918"/>
            <a:ext cx="7794550"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4CCA68-CBCA-004B-B9A0-07C7D2DAC2D9}"/>
              </a:ext>
            </a:extLst>
          </p:cNvPr>
          <p:cNvSpPr/>
          <p:nvPr/>
        </p:nvSpPr>
        <p:spPr>
          <a:xfrm>
            <a:off x="909612" y="3259730"/>
            <a:ext cx="631414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8E40071-75CF-354C-9C49-9DC1C0ACAB9D}"/>
              </a:ext>
            </a:extLst>
          </p:cNvPr>
          <p:cNvSpPr/>
          <p:nvPr/>
        </p:nvSpPr>
        <p:spPr>
          <a:xfrm>
            <a:off x="909612" y="3699271"/>
            <a:ext cx="6648655"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7380882-3850-2E49-9E61-234F0AF84194}"/>
              </a:ext>
            </a:extLst>
          </p:cNvPr>
          <p:cNvSpPr/>
          <p:nvPr/>
        </p:nvSpPr>
        <p:spPr>
          <a:xfrm>
            <a:off x="909612" y="4166213"/>
            <a:ext cx="5719788" cy="299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6" end="6"/>
                                            </p:txEl>
                                          </p:spTgt>
                                        </p:tgtEl>
                                        <p:attrNameLst>
                                          <p:attrName>style.opacity</p:attrName>
                                        </p:attrNameLst>
                                      </p:cBhvr>
                                      <p:to>
                                        <p:strVal val="0.5"/>
                                      </p:to>
                                    </p:set>
                                    <p:animEffect filter="image" prLst="opacity: 0.5">
                                      <p:cBhvr rctx="IE">
                                        <p:cTn id="36" dur="indefinite"/>
                                        <p:tgtEl>
                                          <p:spTgt spid="3">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0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1000"/>
                                        <p:tgtEl>
                                          <p:spTgt spid="11"/>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37</a:t>
            </a:fld>
            <a:endParaRPr lang="en-US" dirty="0"/>
          </a:p>
        </p:txBody>
      </p:sp>
      <p:pic>
        <p:nvPicPr>
          <p:cNvPr id="2" name="python_example_4" descr="python_example_4">
            <a:hlinkClick r:id="" action="ppaction://media"/>
            <a:extLst>
              <a:ext uri="{FF2B5EF4-FFF2-40B4-BE49-F238E27FC236}">
                <a16:creationId xmlns:a16="http://schemas.microsoft.com/office/drawing/2014/main" id="{EE73109D-718B-CA40-905B-854BB52B6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9" y="4762"/>
            <a:ext cx="12179301" cy="6650719"/>
          </a:xfrm>
          <a:prstGeom prst="rect">
            <a:avLst/>
          </a:prstGeom>
        </p:spPr>
      </p:pic>
    </p:spTree>
    <p:extLst>
      <p:ext uri="{BB962C8B-B14F-4D97-AF65-F5344CB8AC3E}">
        <p14:creationId xmlns:p14="http://schemas.microsoft.com/office/powerpoint/2010/main" val="783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5"/>
            <a:ext cx="10515600" cy="4667250"/>
          </a:xfrm>
        </p:spPr>
        <p:txBody>
          <a:bodyPr>
            <a:normAutofit/>
          </a:bodyPr>
          <a:lstStyle/>
          <a:p>
            <a:pPr marL="0" indent="0">
              <a:buNone/>
            </a:pPr>
            <a:r>
              <a:rPr lang="en-US" sz="2400" b="1" i="1" dirty="0">
                <a:solidFill>
                  <a:srgbClr val="FFFF00"/>
                </a:solidFill>
              </a:rPr>
              <a:t>from </a:t>
            </a:r>
            <a:r>
              <a:rPr lang="en-US" sz="2400" b="1" i="1" dirty="0" err="1">
                <a:solidFill>
                  <a:srgbClr val="FFFF00"/>
                </a:solidFill>
              </a:rPr>
              <a:t>pprint</a:t>
            </a:r>
            <a:r>
              <a:rPr lang="en-US" sz="2400" b="1" i="1" dirty="0">
                <a:solidFill>
                  <a:srgbClr val="FFFF00"/>
                </a:solidFill>
              </a:rPr>
              <a:t> import </a:t>
            </a:r>
            <a:r>
              <a:rPr lang="en-US" sz="2400" b="1" i="1" dirty="0" err="1">
                <a:solidFill>
                  <a:srgbClr val="FFFF00"/>
                </a:solidFill>
              </a:rPr>
              <a:t>pprint</a:t>
            </a:r>
            <a:endParaRPr lang="en-US" sz="2400" b="1" i="1" dirty="0">
              <a:solidFill>
                <a:srgbClr val="FFFF00"/>
              </a:solidFill>
            </a:endParaRPr>
          </a:p>
          <a:p>
            <a:pPr marL="0" indent="0">
              <a:buNone/>
            </a:pPr>
            <a:r>
              <a:rPr lang="en-US" sz="2400" b="1" i="1" dirty="0" err="1">
                <a:solidFill>
                  <a:srgbClr val="FFFF00"/>
                </a:solidFill>
              </a:rPr>
              <a:t>req_url</a:t>
            </a:r>
            <a:r>
              <a:rPr lang="en-US" sz="2400" b="1" i="1" dirty="0">
                <a:solidFill>
                  <a:srgbClr val="FFFF00"/>
                </a:solidFill>
              </a:rPr>
              <a:t> = 'https://</a:t>
            </a:r>
            <a:r>
              <a:rPr lang="en-US" sz="2400" b="1" i="1" dirty="0" err="1">
                <a:solidFill>
                  <a:srgbClr val="FFFF00"/>
                </a:solidFill>
              </a:rPr>
              <a:t>api.meraki.com</a:t>
            </a:r>
            <a:r>
              <a:rPr lang="en-US" sz="2400" b="1" i="1" dirty="0">
                <a:solidFill>
                  <a:srgbClr val="FFFF00"/>
                </a:solidFill>
              </a:rPr>
              <a:t>/</a:t>
            </a:r>
            <a:r>
              <a:rPr lang="en-US" sz="2400" b="1" i="1" dirty="0" err="1">
                <a:solidFill>
                  <a:srgbClr val="FFFF00"/>
                </a:solidFill>
              </a:rPr>
              <a:t>api</a:t>
            </a:r>
            <a:r>
              <a:rPr lang="en-US" sz="2400" b="1" i="1" dirty="0">
                <a:solidFill>
                  <a:srgbClr val="FFFF00"/>
                </a:solidFill>
              </a:rPr>
              <a:t>/v1/organizations'</a:t>
            </a:r>
          </a:p>
          <a:p>
            <a:pPr marL="0" indent="0">
              <a:buNone/>
            </a:pPr>
            <a:r>
              <a:rPr lang="en-US" sz="2400" b="1" i="1" dirty="0" err="1">
                <a:solidFill>
                  <a:srgbClr val="FFFF00"/>
                </a:solidFill>
              </a:rPr>
              <a:t>req_headers</a:t>
            </a:r>
            <a:r>
              <a:rPr lang="en-US" sz="2400" b="1" i="1" dirty="0">
                <a:solidFill>
                  <a:srgbClr val="FFFF00"/>
                </a:solidFill>
              </a:rPr>
              <a:t> = {'X-Cisco-Meraki-API-Key':</a:t>
            </a:r>
            <a:r>
              <a:rPr lang="en-US" sz="2400" b="1" i="1" dirty="0" err="1">
                <a:solidFill>
                  <a:srgbClr val="FFFF00"/>
                </a:solidFill>
              </a:rPr>
              <a:t>os.getenv</a:t>
            </a:r>
            <a:r>
              <a:rPr lang="en-US" sz="2400" b="1" i="1" dirty="0">
                <a:solidFill>
                  <a:srgbClr val="FFFF00"/>
                </a:solidFill>
              </a:rPr>
              <a:t>('MERAKI_TOKEN')}</a:t>
            </a:r>
          </a:p>
          <a:p>
            <a:pPr marL="0" indent="0">
              <a:buNone/>
            </a:pPr>
            <a:r>
              <a:rPr lang="en-US" sz="2400" b="1" i="1" dirty="0">
                <a:solidFill>
                  <a:srgbClr val="FFFF00"/>
                </a:solidFill>
              </a:rPr>
              <a:t>response = </a:t>
            </a:r>
            <a:r>
              <a:rPr lang="en-US" sz="2400" b="1" i="1" dirty="0" err="1">
                <a:solidFill>
                  <a:srgbClr val="FFFF00"/>
                </a:solidFill>
              </a:rPr>
              <a:t>requests.get</a:t>
            </a:r>
            <a:r>
              <a:rPr lang="en-US" sz="2400" b="1" i="1" dirty="0">
                <a:solidFill>
                  <a:srgbClr val="FFFF00"/>
                </a:solidFill>
              </a:rPr>
              <a:t>(</a:t>
            </a:r>
            <a:r>
              <a:rPr lang="en-US" sz="2400" b="1" i="1" dirty="0" err="1">
                <a:solidFill>
                  <a:srgbClr val="FFFF00"/>
                </a:solidFill>
              </a:rPr>
              <a:t>req_url</a:t>
            </a:r>
            <a:r>
              <a:rPr lang="en-US" sz="2400" b="1" i="1" dirty="0">
                <a:solidFill>
                  <a:srgbClr val="FFFF00"/>
                </a:solidFill>
              </a:rPr>
              <a:t>, headers=</a:t>
            </a:r>
            <a:r>
              <a:rPr lang="en-US" sz="2400" b="1" i="1" dirty="0" err="1">
                <a:solidFill>
                  <a:srgbClr val="FFFF00"/>
                </a:solidFill>
              </a:rPr>
              <a:t>req_headers</a:t>
            </a:r>
            <a:r>
              <a:rPr lang="en-US" sz="2400" b="1" i="1" dirty="0">
                <a:solidFill>
                  <a:srgbClr val="FFFF00"/>
                </a:solidFill>
              </a:rPr>
              <a:t>)</a:t>
            </a:r>
          </a:p>
          <a:p>
            <a:pPr marL="0" indent="0">
              <a:buNone/>
            </a:pPr>
            <a:r>
              <a:rPr lang="en-US" sz="2400" b="1" i="1" dirty="0">
                <a:solidFill>
                  <a:srgbClr val="FFFF00"/>
                </a:solidFill>
              </a:rPr>
              <a:t>print(f'{</a:t>
            </a:r>
            <a:r>
              <a:rPr lang="en-US" sz="2400" b="1" i="1" dirty="0" err="1">
                <a:solidFill>
                  <a:srgbClr val="FFFF00"/>
                </a:solidFill>
              </a:rPr>
              <a:t>response.status_code</a:t>
            </a:r>
            <a:r>
              <a:rPr lang="en-US" sz="2400" b="1" i="1" dirty="0">
                <a:solidFill>
                  <a:srgbClr val="FFFF00"/>
                </a:solidFill>
              </a:rPr>
              <a:t>} {</a:t>
            </a:r>
            <a:r>
              <a:rPr lang="en-US" sz="2400" b="1" i="1" dirty="0" err="1">
                <a:solidFill>
                  <a:srgbClr val="FFFF00"/>
                </a:solidFill>
              </a:rPr>
              <a:t>response.reason</a:t>
            </a:r>
            <a:r>
              <a:rPr lang="en-US" sz="2400" b="1" i="1" dirty="0">
                <a:solidFill>
                  <a:srgbClr val="FFFF00"/>
                </a:solidFill>
              </a:rPr>
              <a:t>}\n')</a:t>
            </a:r>
          </a:p>
          <a:p>
            <a:pPr marL="0" indent="0">
              <a:buNone/>
            </a:pPr>
            <a:r>
              <a:rPr lang="en-US" sz="2400" b="1" i="1" dirty="0" err="1">
                <a:solidFill>
                  <a:srgbClr val="FFFF00"/>
                </a:solidFill>
              </a:rPr>
              <a:t>pprint</a:t>
            </a:r>
            <a:r>
              <a:rPr lang="en-US" sz="2400" b="1" i="1" dirty="0">
                <a:solidFill>
                  <a:srgbClr val="FFFF00"/>
                </a:solidFill>
              </a:rPr>
              <a:t>(</a:t>
            </a:r>
            <a:r>
              <a:rPr lang="en-US" sz="2400" b="1" i="1" dirty="0" err="1">
                <a:solidFill>
                  <a:srgbClr val="FFFF00"/>
                </a:solidFill>
              </a:rPr>
              <a:t>response.json</a:t>
            </a:r>
            <a:r>
              <a:rPr lang="en-US" sz="2400" b="1" i="1" dirty="0">
                <a:solidFill>
                  <a:srgbClr val="FFFF00"/>
                </a:solidFill>
              </a:rPr>
              <a:t>())</a:t>
            </a:r>
          </a:p>
          <a:p>
            <a:r>
              <a:rPr lang="en-US" sz="2400" dirty="0"/>
              <a:t>Import the </a:t>
            </a:r>
            <a:r>
              <a:rPr lang="en-US" sz="2400" dirty="0" err="1"/>
              <a:t>pprint</a:t>
            </a:r>
            <a:r>
              <a:rPr lang="en-US" sz="2400" dirty="0"/>
              <a:t> module &amp; update the URL for Meraki</a:t>
            </a:r>
          </a:p>
          <a:p>
            <a:r>
              <a:rPr lang="en-US" sz="2400" dirty="0"/>
              <a:t>Update the headers to include a Meraki API key</a:t>
            </a:r>
          </a:p>
          <a:p>
            <a:r>
              <a:rPr lang="en-US" sz="2400" dirty="0"/>
              <a:t>Perform an HTTP GET and store the response object in a variable</a:t>
            </a:r>
          </a:p>
          <a:p>
            <a:r>
              <a:rPr lang="en-US" sz="2400" dirty="0"/>
              <a:t>Print the status code, reason, and JSON-formatted response to the terminal</a:t>
            </a: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Python Requests Code Examples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sp>
        <p:nvSpPr>
          <p:cNvPr id="10" name="Rectangle 9">
            <a:extLst>
              <a:ext uri="{FF2B5EF4-FFF2-40B4-BE49-F238E27FC236}">
                <a16:creationId xmlns:a16="http://schemas.microsoft.com/office/drawing/2014/main" id="{123E9647-4959-894B-88A7-50F561C54802}"/>
              </a:ext>
            </a:extLst>
          </p:cNvPr>
          <p:cNvSpPr/>
          <p:nvPr/>
        </p:nvSpPr>
        <p:spPr>
          <a:xfrm>
            <a:off x="909612" y="1864140"/>
            <a:ext cx="3262338"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A7FB891-F098-6F4A-BF30-BE78636DB4E4}"/>
              </a:ext>
            </a:extLst>
          </p:cNvPr>
          <p:cNvSpPr/>
          <p:nvPr/>
        </p:nvSpPr>
        <p:spPr>
          <a:xfrm>
            <a:off x="909613" y="2323382"/>
            <a:ext cx="7184256"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86482E-CA60-A944-BE73-D8148FD5A789}"/>
              </a:ext>
            </a:extLst>
          </p:cNvPr>
          <p:cNvSpPr/>
          <p:nvPr/>
        </p:nvSpPr>
        <p:spPr>
          <a:xfrm>
            <a:off x="909612" y="2772143"/>
            <a:ext cx="8905597"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600C1A-0AEF-AE46-9476-DD02A0F21C15}"/>
              </a:ext>
            </a:extLst>
          </p:cNvPr>
          <p:cNvSpPr/>
          <p:nvPr/>
        </p:nvSpPr>
        <p:spPr>
          <a:xfrm>
            <a:off x="909612" y="3225258"/>
            <a:ext cx="7019951"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37245F-87A7-EB4D-B8E9-AC54A1A034FC}"/>
              </a:ext>
            </a:extLst>
          </p:cNvPr>
          <p:cNvSpPr/>
          <p:nvPr/>
        </p:nvSpPr>
        <p:spPr>
          <a:xfrm>
            <a:off x="909612" y="3684500"/>
            <a:ext cx="6648655"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CDC9C6-099B-1A4D-AE31-B3B2FCBE5370}"/>
              </a:ext>
            </a:extLst>
          </p:cNvPr>
          <p:cNvSpPr/>
          <p:nvPr/>
        </p:nvSpPr>
        <p:spPr>
          <a:xfrm>
            <a:off x="909612" y="4143742"/>
            <a:ext cx="2940869" cy="3460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750"/>
                                        <p:tgtEl>
                                          <p:spTgt spid="10"/>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7" end="7"/>
                                            </p:txEl>
                                          </p:spTgt>
                                        </p:tgtEl>
                                        <p:attrNameLst>
                                          <p:attrName>style.opacity</p:attrName>
                                        </p:attrNameLst>
                                      </p:cBhvr>
                                      <p:to>
                                        <p:strVal val="0.5"/>
                                      </p:to>
                                    </p:set>
                                    <p:animEffect filter="image" prLst="opacity: 0.5">
                                      <p:cBhvr rctx="IE">
                                        <p:cTn id="52" dur="indefinite"/>
                                        <p:tgtEl>
                                          <p:spTgt spid="3">
                                            <p:txEl>
                                              <p:pRg st="7" end="7"/>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dissolve">
                                      <p:cBhvr>
                                        <p:cTn id="55" dur="500"/>
                                        <p:tgtEl>
                                          <p:spTgt spid="3">
                                            <p:txEl>
                                              <p:pRg st="8" end="8"/>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3">
                                            <p:txEl>
                                              <p:pRg st="8" end="8"/>
                                            </p:txEl>
                                          </p:spTgt>
                                        </p:tgtEl>
                                        <p:attrNameLst>
                                          <p:attrName>style.opacity</p:attrName>
                                        </p:attrNameLst>
                                      </p:cBhvr>
                                      <p:to>
                                        <p:strVal val="0.5"/>
                                      </p:to>
                                    </p:set>
                                    <p:animEffect filter="image" prLst="opacity: 0.5">
                                      <p:cBhvr rctx="IE">
                                        <p:cTn id="64" dur="indefinite"/>
                                        <p:tgtEl>
                                          <p:spTgt spid="3">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dissolve">
                                      <p:cBhvr>
                                        <p:cTn id="67" dur="500"/>
                                        <p:tgtEl>
                                          <p:spTgt spid="3">
                                            <p:txEl>
                                              <p:pRg st="9" end="9"/>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1000"/>
                                        <p:tgtEl>
                                          <p:spTgt spid="1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39</a:t>
            </a:fld>
            <a:endParaRPr lang="en-US" dirty="0"/>
          </a:p>
        </p:txBody>
      </p:sp>
      <p:pic>
        <p:nvPicPr>
          <p:cNvPr id="3" name="python_example_5" descr="python_example_5">
            <a:hlinkClick r:id="" action="ppaction://media"/>
            <a:extLst>
              <a:ext uri="{FF2B5EF4-FFF2-40B4-BE49-F238E27FC236}">
                <a16:creationId xmlns:a16="http://schemas.microsoft.com/office/drawing/2014/main" id="{DF5A264D-E7E6-9247-92B7-E8EC925084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9" y="6349"/>
            <a:ext cx="12185651" cy="6654187"/>
          </a:xfrm>
          <a:prstGeom prst="rect">
            <a:avLst/>
          </a:prstGeom>
        </p:spPr>
      </p:pic>
    </p:spTree>
    <p:extLst>
      <p:ext uri="{BB962C8B-B14F-4D97-AF65-F5344CB8AC3E}">
        <p14:creationId xmlns:p14="http://schemas.microsoft.com/office/powerpoint/2010/main" val="4243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3" name="docker container run" descr="docker container run">
            <a:hlinkClick r:id="" action="ppaction://media"/>
            <a:extLst>
              <a:ext uri="{FF2B5EF4-FFF2-40B4-BE49-F238E27FC236}">
                <a16:creationId xmlns:a16="http://schemas.microsoft.com/office/drawing/2014/main" id="{5A1770C4-A0C4-6547-BBC9-0CA17809A9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900638"/>
          </a:xfrm>
          <a:prstGeom prst="rect">
            <a:avLst/>
          </a:prstGeom>
        </p:spPr>
      </p:pic>
    </p:spTree>
    <p:extLst>
      <p:ext uri="{BB962C8B-B14F-4D97-AF65-F5344CB8AC3E}">
        <p14:creationId xmlns:p14="http://schemas.microsoft.com/office/powerpoint/2010/main" val="13265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ACI</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Datacenter SDN switching solution (physical &amp; virtual)</a:t>
            </a:r>
          </a:p>
          <a:p>
            <a:pPr lvl="1"/>
            <a:r>
              <a:rPr lang="en-US" dirty="0"/>
              <a:t>Spans on-premises, co-location, &amp; public cloud environments</a:t>
            </a:r>
          </a:p>
          <a:p>
            <a:r>
              <a:rPr lang="en-US" dirty="0"/>
              <a:t>What is the controller?</a:t>
            </a:r>
          </a:p>
          <a:p>
            <a:pPr lvl="1"/>
            <a:r>
              <a:rPr lang="en-US" dirty="0"/>
              <a:t>Application Policy Infrastructure Controller (APIC)</a:t>
            </a:r>
          </a:p>
          <a:p>
            <a:r>
              <a:rPr lang="en-US" dirty="0"/>
              <a:t>REST API Details:</a:t>
            </a:r>
          </a:p>
          <a:p>
            <a:pPr lvl="1"/>
            <a:r>
              <a:rPr lang="en-US" dirty="0"/>
              <a:t>Transport – HTTPS, optional HTTP (disabled by default)</a:t>
            </a:r>
          </a:p>
          <a:p>
            <a:pPr lvl="1"/>
            <a:r>
              <a:rPr lang="en-US" dirty="0"/>
              <a:t>Methods – GET, POST, &amp; DELETE</a:t>
            </a:r>
          </a:p>
          <a:p>
            <a:pPr lvl="1"/>
            <a:r>
              <a:rPr lang="en-US" dirty="0"/>
              <a:t>Content types – JSON and XML</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41</a:t>
            </a:fld>
            <a:endParaRPr lang="en-US" dirty="0"/>
          </a:p>
        </p:txBody>
      </p:sp>
    </p:spTree>
    <p:extLst>
      <p:ext uri="{BB962C8B-B14F-4D97-AF65-F5344CB8AC3E}">
        <p14:creationId xmlns:p14="http://schemas.microsoft.com/office/powerpoint/2010/main" val="39954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apic-fqdn</a:t>
            </a:r>
            <a:r>
              <a:rPr lang="en-US" b="1" i="1" dirty="0">
                <a:solidFill>
                  <a:srgbClr val="FFFF00"/>
                </a:solidFill>
              </a:rPr>
              <a:t>/api/</a:t>
            </a:r>
            <a:r>
              <a:rPr lang="en-US" b="1" i="1" dirty="0" err="1">
                <a:solidFill>
                  <a:srgbClr val="FFFF00"/>
                </a:solidFill>
              </a:rPr>
              <a:t>aaaLogin.json</a:t>
            </a:r>
            <a:r>
              <a:rPr lang="en-US" dirty="0">
                <a:solidFill>
                  <a:srgbClr val="FFFF00"/>
                </a:solidFill>
              </a:rPr>
              <a:t> </a:t>
            </a:r>
            <a:r>
              <a:rPr lang="en-US" dirty="0"/>
              <a:t>(for JSON)</a:t>
            </a:r>
            <a:endParaRPr lang="en-US" b="1" i="1" dirty="0"/>
          </a:p>
          <a:p>
            <a:pPr lvl="1"/>
            <a:r>
              <a:rPr lang="en-US" dirty="0"/>
              <a:t>Username and password sent in the body of an HTTP POST</a:t>
            </a:r>
          </a:p>
          <a:p>
            <a:pPr marL="457200" lvl="1" indent="0">
              <a:buNone/>
            </a:pPr>
            <a:r>
              <a:rPr lang="en-US" b="1" i="1" dirty="0">
                <a:solidFill>
                  <a:srgbClr val="FFFF00"/>
                </a:solidFill>
              </a:rPr>
              <a:t>{"</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t>
            </a:r>
            <a:r>
              <a:rPr lang="en-US" b="1" i="1" dirty="0" err="1">
                <a:solidFill>
                  <a:srgbClr val="FF0000"/>
                </a:solidFill>
              </a:rPr>
              <a:t>username</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 </a:t>
            </a:r>
            <a:r>
              <a:rPr lang="en-US" dirty="0"/>
              <a:t>includes a refreshable session token</a:t>
            </a:r>
          </a:p>
          <a:p>
            <a:pPr marL="457200" lvl="1" indent="0">
              <a:buNone/>
            </a:pPr>
            <a:r>
              <a:rPr lang="en-US" b="1" i="1" dirty="0">
                <a:solidFill>
                  <a:srgbClr val="FFFF00"/>
                </a:solidFill>
              </a:rPr>
              <a:t>{"</a:t>
            </a:r>
            <a:r>
              <a:rPr lang="en-US" b="1" i="1" dirty="0" err="1">
                <a:solidFill>
                  <a:srgbClr val="FFFF00"/>
                </a:solidFill>
              </a:rPr>
              <a:t>imdata</a:t>
            </a:r>
            <a:r>
              <a:rPr lang="en-US" b="1" i="1" dirty="0">
                <a:solidFill>
                  <a:srgbClr val="FFFF00"/>
                </a:solidFill>
              </a:rPr>
              <a:t>":[{"</a:t>
            </a:r>
            <a:r>
              <a:rPr lang="en-US" b="1" i="1" dirty="0" err="1">
                <a:solidFill>
                  <a:srgbClr val="FFFF00"/>
                </a:solidFill>
              </a:rPr>
              <a:t>aaaLogin</a:t>
            </a:r>
            <a:r>
              <a:rPr lang="en-US" b="1" i="1" dirty="0">
                <a:solidFill>
                  <a:srgbClr val="FFFF00"/>
                </a:solidFill>
              </a:rPr>
              <a:t>":{"attributes":{"token":"</a:t>
            </a:r>
            <a:r>
              <a:rPr lang="en-US" b="1" i="1" dirty="0" err="1">
                <a:solidFill>
                  <a:srgbClr val="FF0000"/>
                </a:solidFill>
              </a:rPr>
              <a:t>token_id</a:t>
            </a:r>
            <a:r>
              <a:rPr lang="en-US" b="1" i="1" dirty="0">
                <a:solidFill>
                  <a:srgbClr val="FFFF00"/>
                </a:solidFill>
              </a:rPr>
              <a:t>"}}}]}</a:t>
            </a:r>
          </a:p>
          <a:p>
            <a:pPr lvl="2"/>
            <a:r>
              <a:rPr lang="en-US" dirty="0"/>
              <a:t>Expires after 5 minutes of inactivity</a:t>
            </a:r>
          </a:p>
          <a:p>
            <a:pPr marL="457200" lvl="1" indent="0">
              <a:buNone/>
            </a:pPr>
            <a:endParaRPr lang="en-US" b="1" i="1" dirty="0">
              <a:solidFill>
                <a:srgbClr val="FFFF00"/>
              </a:solidFill>
            </a:endParaRPr>
          </a:p>
          <a:p>
            <a:pPr lvl="1"/>
            <a:r>
              <a:rPr lang="en-US" dirty="0"/>
              <a:t>Subsequent requests must include the token as a cookie named </a:t>
            </a:r>
            <a:r>
              <a:rPr lang="en-US" b="1" i="1" dirty="0">
                <a:solidFill>
                  <a:srgbClr val="FFFF00"/>
                </a:solidFill>
              </a:rPr>
              <a:t>APIC-Cookie</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42168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Application Centric Infrastructure (ACI)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https://www.cisco.com/c/en/us/td/docs/switches/datacenter/aci/apic/sw/2-x/rest_cfg/2_1_x/b_Cisco_APIC_REST_API_Configuration_Guide.html</a:t>
            </a:r>
            <a:endParaRPr lang="en-US" dirty="0"/>
          </a:p>
          <a:p>
            <a:r>
              <a:rPr lang="en-US" dirty="0"/>
              <a:t>Lab Resources</a:t>
            </a:r>
          </a:p>
          <a:p>
            <a:pPr lvl="1"/>
            <a:r>
              <a:rPr lang="en-US" dirty="0"/>
              <a:t>WWT Platform</a:t>
            </a:r>
          </a:p>
          <a:p>
            <a:pPr lvl="2"/>
            <a:r>
              <a:rPr lang="en-US" dirty="0">
                <a:hlinkClick r:id="rId4"/>
              </a:rPr>
              <a:t>https://www.wwt.com/lab/programmability-foundations-lab</a:t>
            </a:r>
            <a:endParaRPr lang="en-US" dirty="0"/>
          </a:p>
          <a:p>
            <a:pPr lvl="2"/>
            <a:r>
              <a:rPr lang="en-US" dirty="0">
                <a:hlinkClick r:id="rId5"/>
              </a:rPr>
              <a:t>https://www.wwt.com/lab/aci-ansible-sandbox</a:t>
            </a:r>
            <a:endParaRPr lang="en-US" dirty="0"/>
          </a:p>
          <a:p>
            <a:pPr lvl="2"/>
            <a:r>
              <a:rPr lang="en-US" dirty="0">
                <a:hlinkClick r:id="rId6"/>
              </a:rPr>
              <a:t>https://www.wwt.com/lab/aci-virtual-simulator-lab</a:t>
            </a:r>
            <a:endParaRPr lang="en-US" dirty="0"/>
          </a:p>
          <a:p>
            <a:pPr lvl="1"/>
            <a:r>
              <a:rPr lang="en-US" dirty="0"/>
              <a:t>Cisco </a:t>
            </a:r>
            <a:r>
              <a:rPr lang="en-US" dirty="0" err="1"/>
              <a:t>DevNet</a:t>
            </a:r>
            <a:endParaRPr lang="en-US" dirty="0"/>
          </a:p>
          <a:p>
            <a:pPr lvl="2"/>
            <a:r>
              <a:rPr lang="en-US" dirty="0">
                <a:hlinkClick r:id="rId7"/>
              </a:rPr>
              <a:t>https://developer.cisco.com/site/aci/</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43</a:t>
            </a:fld>
            <a:endParaRPr lang="en-US" dirty="0"/>
          </a:p>
        </p:txBody>
      </p:sp>
    </p:spTree>
    <p:extLst>
      <p:ext uri="{BB962C8B-B14F-4D97-AF65-F5344CB8AC3E}">
        <p14:creationId xmlns:p14="http://schemas.microsoft.com/office/powerpoint/2010/main" val="37024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609162" cy="4351338"/>
          </a:xfrm>
        </p:spPr>
        <p:txBody>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aaaUser</a:t>
            </a:r>
            <a:r>
              <a:rPr lang="en-US" b="1" i="1" dirty="0">
                <a:solidFill>
                  <a:srgbClr val="FFFF00"/>
                </a:solidFill>
              </a:rPr>
              <a:t>":{"attributes":{"name":"admin","</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r>
              <a:rPr lang="en-US" b="1" i="1" dirty="0"/>
              <a:t>	</a:t>
            </a:r>
            <a:endParaRPr lang="en-US" dirty="0"/>
          </a:p>
          <a:p>
            <a:r>
              <a:rPr lang="en-US" dirty="0"/>
              <a:t>Step 2 – Get a list of APIC Tenants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44</a:t>
            </a:fld>
            <a:endParaRPr lang="en-US" dirty="0"/>
          </a:p>
        </p:txBody>
      </p:sp>
    </p:spTree>
    <p:extLst>
      <p:ext uri="{BB962C8B-B14F-4D97-AF65-F5344CB8AC3E}">
        <p14:creationId xmlns:p14="http://schemas.microsoft.com/office/powerpoint/2010/main" val="40068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45</a:t>
            </a:fld>
            <a:endParaRPr lang="en-US" dirty="0"/>
          </a:p>
        </p:txBody>
      </p:sp>
      <p:pic>
        <p:nvPicPr>
          <p:cNvPr id="8" name="curl_aci_1" descr="curl_aci_1">
            <a:hlinkClick r:id="" action="ppaction://media"/>
            <a:extLst>
              <a:ext uri="{FF2B5EF4-FFF2-40B4-BE49-F238E27FC236}">
                <a16:creationId xmlns:a16="http://schemas.microsoft.com/office/drawing/2014/main" id="{58FFDF81-38D2-7041-8748-8D23FB3D8B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6224" cy="6649039"/>
          </a:xfrm>
          <a:prstGeom prst="rect">
            <a:avLst/>
          </a:prstGeom>
        </p:spPr>
      </p:pic>
    </p:spTree>
    <p:extLst>
      <p:ext uri="{BB962C8B-B14F-4D97-AF65-F5344CB8AC3E}">
        <p14:creationId xmlns:p14="http://schemas.microsoft.com/office/powerpoint/2010/main" val="2472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46</a:t>
            </a:fld>
            <a:endParaRPr lang="en-US" dirty="0"/>
          </a:p>
        </p:txBody>
      </p:sp>
      <p:pic>
        <p:nvPicPr>
          <p:cNvPr id="2" name="curl_aci_2" descr="curl_aci_2">
            <a:hlinkClick r:id="" action="ppaction://media"/>
            <a:extLst>
              <a:ext uri="{FF2B5EF4-FFF2-40B4-BE49-F238E27FC236}">
                <a16:creationId xmlns:a16="http://schemas.microsoft.com/office/drawing/2014/main" id="{CD9DB81C-56AB-A346-81A3-6E52A0E07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3174"/>
            <a:ext cx="12187237" cy="6655053"/>
          </a:xfrm>
          <a:prstGeom prst="rect">
            <a:avLst/>
          </a:prstGeom>
        </p:spPr>
      </p:pic>
    </p:spTree>
    <p:extLst>
      <p:ext uri="{BB962C8B-B14F-4D97-AF65-F5344CB8AC3E}">
        <p14:creationId xmlns:p14="http://schemas.microsoft.com/office/powerpoint/2010/main" val="10313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lstStyle/>
          <a:p>
            <a:r>
              <a:rPr lang="en-US" dirty="0"/>
              <a:t>Step 3 – Create a new Tenant</a:t>
            </a:r>
          </a:p>
          <a:p>
            <a:pPr marL="457200" lvl="1" indent="0">
              <a:buNone/>
            </a:pPr>
            <a:r>
              <a:rPr lang="en-US" b="1" i="1" dirty="0">
                <a:solidFill>
                  <a:srgbClr val="FFFF00"/>
                </a:solidFill>
              </a:rPr>
              <a:t>curl -X POST --</a:t>
            </a:r>
            <a:r>
              <a:rPr lang="en-US" b="1" i="1" dirty="0" err="1">
                <a:solidFill>
                  <a:srgbClr val="FFFF00"/>
                </a:solidFill>
              </a:rPr>
              <a:t>url</a:t>
            </a:r>
            <a:r>
              <a:rPr lang="en-US" b="1" i="1" dirty="0">
                <a:solidFill>
                  <a:srgbClr val="FFFF00"/>
                </a:solidFill>
              </a:rPr>
              <a:t>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 \</a:t>
            </a:r>
          </a:p>
          <a:p>
            <a:pPr marL="457200" lvl="1" indent="0">
              <a:buNone/>
            </a:pPr>
            <a:r>
              <a:rPr lang="en-US" b="1" i="1" dirty="0">
                <a:solidFill>
                  <a:srgbClr val="FFFF00"/>
                </a:solidFill>
              </a:rPr>
              <a:t>--data-raw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might not allow POST/PUT operations </a:t>
            </a:r>
          </a:p>
          <a:p>
            <a:pPr lvl="1"/>
            <a:r>
              <a:rPr lang="en-US" dirty="0"/>
              <a:t>The </a:t>
            </a:r>
            <a:r>
              <a:rPr lang="en-US" i="1" dirty="0"/>
              <a:t>200 OK</a:t>
            </a:r>
            <a:r>
              <a:rPr lang="en-US" dirty="0"/>
              <a:t> response might have an empty body</a:t>
            </a:r>
          </a:p>
          <a:p>
            <a:pPr lvl="1"/>
            <a:r>
              <a:rPr lang="en-US" dirty="0"/>
              <a:t>A live APIC will return JSON data with new Tenant details</a:t>
            </a:r>
          </a:p>
          <a:p>
            <a:pPr marL="0" indent="0">
              <a:buNone/>
            </a:pPr>
            <a:endParaRPr lang="en-US" dirty="0"/>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Tree>
    <p:extLst>
      <p:ext uri="{BB962C8B-B14F-4D97-AF65-F5344CB8AC3E}">
        <p14:creationId xmlns:p14="http://schemas.microsoft.com/office/powerpoint/2010/main" val="376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48</a:t>
            </a:fld>
            <a:endParaRPr lang="en-US" dirty="0"/>
          </a:p>
        </p:txBody>
      </p:sp>
      <p:pic>
        <p:nvPicPr>
          <p:cNvPr id="3" name="curl_aci_3" descr="curl_aci_3">
            <a:hlinkClick r:id="" action="ppaction://media"/>
            <a:extLst>
              <a:ext uri="{FF2B5EF4-FFF2-40B4-BE49-F238E27FC236}">
                <a16:creationId xmlns:a16="http://schemas.microsoft.com/office/drawing/2014/main" id="{739AAEB1-D605-8640-BB37-38255706D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 y="1587"/>
            <a:ext cx="12187237" cy="6655053"/>
          </a:xfrm>
          <a:prstGeom prst="rect">
            <a:avLst/>
          </a:prstGeom>
        </p:spPr>
      </p:pic>
    </p:spTree>
    <p:extLst>
      <p:ext uri="{BB962C8B-B14F-4D97-AF65-F5344CB8AC3E}">
        <p14:creationId xmlns:p14="http://schemas.microsoft.com/office/powerpoint/2010/main" val="8331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515600" cy="4667250"/>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aaaLogin.json</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aaaUser</a:t>
            </a:r>
            <a:r>
              <a:rPr lang="en-US" b="1" i="1" dirty="0">
                <a:solidFill>
                  <a:srgbClr val="FFFF00"/>
                </a:solidFill>
              </a:rPr>
              <a:t>':{'attributes':{'</a:t>
            </a:r>
            <a:r>
              <a:rPr lang="en-US" b="1" i="1" dirty="0" err="1">
                <a:solidFill>
                  <a:srgbClr val="FFFF00"/>
                </a:solidFill>
              </a:rPr>
              <a:t>name':'admin</a:t>
            </a:r>
            <a:r>
              <a:rPr lang="en-US" b="1" i="1" dirty="0">
                <a:solidFill>
                  <a:srgbClr val="FFFF00"/>
                </a:solidFill>
              </a:rPr>
              <a:t>', '</a:t>
            </a:r>
            <a:r>
              <a:rPr lang="en-US" b="1" i="1" dirty="0" err="1">
                <a:solidFill>
                  <a:srgbClr val="FFFF00"/>
                </a:solidFill>
              </a:rPr>
              <a:t>pwd</a:t>
            </a:r>
            <a:r>
              <a:rPr lang="en-US" b="1" i="1" dirty="0">
                <a:solidFill>
                  <a:srgbClr val="FFFF00"/>
                </a:solidFill>
              </a:rPr>
              <a:t>':'</a:t>
            </a:r>
            <a:r>
              <a:rPr lang="en-US" b="1" i="1" dirty="0" err="1">
                <a:solidFill>
                  <a:srgbClr val="FFFF00"/>
                </a:solidFill>
              </a:rPr>
              <a:t>ciscopsdt</a:t>
            </a:r>
            <a:r>
              <a:rPr lang="en-US" b="1" i="1" dirty="0">
                <a:solidFill>
                  <a:srgbClr val="FFFF00"/>
                </a:solidFill>
              </a:rPr>
              <a:t>'}}}</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a:solidFill>
                  <a:srgbClr val="FFFF00"/>
                </a:solidFill>
              </a:rPr>
              <a:t>response = </a:t>
            </a: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json=</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response.cookies</a:t>
            </a:r>
            <a:r>
              <a:rPr lang="en-US" b="1" i="1" dirty="0">
                <a:solidFill>
                  <a:srgbClr val="FFFF00"/>
                </a:solidFill>
              </a:rPr>
              <a:t>) </a:t>
            </a:r>
            <a:r>
              <a:rPr lang="en-US" b="1" i="1" dirty="0"/>
              <a:t># option 1 to display the session token</a:t>
            </a:r>
          </a:p>
          <a:p>
            <a:pPr marL="457200" lvl="1" indent="0">
              <a:buNone/>
            </a:pPr>
            <a:r>
              <a:rPr lang="en-US" b="1" i="1" dirty="0">
                <a:solidFill>
                  <a:srgbClr val="FFFF00"/>
                </a:solidFill>
              </a:rPr>
              <a:t>print() </a:t>
            </a:r>
            <a:r>
              <a:rPr lang="en-US" b="1" i="1" dirty="0"/>
              <a:t># blank line between options</a:t>
            </a:r>
          </a:p>
          <a:p>
            <a:pPr marL="457200" lvl="1" indent="0">
              <a:buNone/>
            </a:pPr>
            <a:r>
              <a:rPr lang="en-US" b="1" i="1" dirty="0">
                <a:solidFill>
                  <a:srgbClr val="FFFF00"/>
                </a:solidFill>
              </a:rPr>
              <a:t>print(</a:t>
            </a:r>
            <a:r>
              <a:rPr lang="en-US" b="1" i="1" dirty="0" err="1">
                <a:solidFill>
                  <a:srgbClr val="FFFF00"/>
                </a:solidFill>
              </a:rPr>
              <a:t>response.json</a:t>
            </a:r>
            <a:r>
              <a:rPr lang="en-US" b="1" i="1" dirty="0">
                <a:solidFill>
                  <a:srgbClr val="FFFF00"/>
                </a:solidFill>
              </a:rPr>
              <a:t>()) </a:t>
            </a:r>
            <a:r>
              <a:rPr lang="en-US" b="1" i="1" dirty="0"/>
              <a:t># option 2 to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3351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50</a:t>
            </a:fld>
            <a:endParaRPr lang="en-US" dirty="0"/>
          </a:p>
        </p:txBody>
      </p:sp>
      <p:pic>
        <p:nvPicPr>
          <p:cNvPr id="10" name="python_aci_1" descr="python_aci_1">
            <a:hlinkClick r:id="" action="ppaction://media"/>
            <a:extLst>
              <a:ext uri="{FF2B5EF4-FFF2-40B4-BE49-F238E27FC236}">
                <a16:creationId xmlns:a16="http://schemas.microsoft.com/office/drawing/2014/main" id="{73960F82-4D00-224D-AE14-52839EC084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2464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Store the session token in a variable</a:t>
            </a:r>
          </a:p>
          <a:p>
            <a:pPr marL="457200" lvl="1" indent="0">
              <a:buNone/>
            </a:pPr>
            <a:r>
              <a:rPr lang="en-US" b="1" i="1" dirty="0">
                <a:solidFill>
                  <a:srgbClr val="FFFF00"/>
                </a:solidFill>
              </a:rPr>
              <a:t>token = </a:t>
            </a:r>
            <a:r>
              <a:rPr lang="en-US" b="1" i="1" dirty="0" err="1">
                <a:solidFill>
                  <a:srgbClr val="FFFF00"/>
                </a:solidFill>
              </a:rPr>
              <a:t>session.cookies</a:t>
            </a:r>
            <a:r>
              <a:rPr lang="en-US" b="1" i="1" dirty="0">
                <a:solidFill>
                  <a:srgbClr val="FFFF00"/>
                </a:solidFill>
              </a:rPr>
              <a:t>['APIC-cookie'] </a:t>
            </a:r>
            <a:r>
              <a:rPr lang="en-US" b="1" i="1" dirty="0"/>
              <a:t># option1</a:t>
            </a:r>
          </a:p>
          <a:p>
            <a:pPr marL="457200" lvl="1" indent="0">
              <a:buNone/>
            </a:pPr>
            <a:r>
              <a:rPr lang="en-US" b="1" i="1" dirty="0">
                <a:solidFill>
                  <a:srgbClr val="FFFF00"/>
                </a:solidFill>
              </a:rPr>
              <a:t>token = </a:t>
            </a:r>
            <a:r>
              <a:rPr lang="en-US" b="1" i="1" dirty="0" err="1">
                <a:solidFill>
                  <a:srgbClr val="FFFF00"/>
                </a:solidFill>
              </a:rPr>
              <a:t>response.json</a:t>
            </a:r>
            <a:r>
              <a:rPr lang="en-US" b="1" i="1" dirty="0">
                <a:solidFill>
                  <a:srgbClr val="FFFF00"/>
                </a:solidFill>
              </a:rPr>
              <a:t>()['</a:t>
            </a:r>
            <a:r>
              <a:rPr lang="en-US" b="1" i="1" dirty="0" err="1">
                <a:solidFill>
                  <a:srgbClr val="FFFF00"/>
                </a:solidFill>
              </a:rPr>
              <a:t>imdata</a:t>
            </a:r>
            <a:r>
              <a:rPr lang="en-US" b="1" i="1" dirty="0">
                <a:solidFill>
                  <a:srgbClr val="FFFF00"/>
                </a:solidFill>
              </a:rPr>
              <a:t>'][0]['</a:t>
            </a:r>
            <a:r>
              <a:rPr lang="en-US" b="1" i="1" dirty="0" err="1">
                <a:solidFill>
                  <a:srgbClr val="FFFF00"/>
                </a:solidFill>
              </a:rPr>
              <a:t>aaaLogin</a:t>
            </a:r>
            <a:r>
              <a:rPr lang="en-US" b="1" i="1" dirty="0">
                <a:solidFill>
                  <a:srgbClr val="FFFF00"/>
                </a:solidFill>
              </a:rPr>
              <a:t>']['attributes']['token'] </a:t>
            </a:r>
            <a:r>
              <a:rPr lang="en-US" b="1" i="1" dirty="0"/>
              <a:t># option2</a:t>
            </a:r>
          </a:p>
          <a:p>
            <a:pPr marL="457200" lvl="1" indent="0">
              <a:buNone/>
            </a:pPr>
            <a:r>
              <a:rPr lang="en-US" b="1" i="1" dirty="0" err="1">
                <a:solidFill>
                  <a:srgbClr val="FFFF00"/>
                </a:solidFill>
              </a:rPr>
              <a:t>session_cookie</a:t>
            </a:r>
            <a:r>
              <a:rPr lang="en-US" b="1" i="1" dirty="0">
                <a:solidFill>
                  <a:srgbClr val="FFFF00"/>
                </a:solidFill>
              </a:rPr>
              <a:t> = {'</a:t>
            </a:r>
            <a:r>
              <a:rPr lang="en-US" b="1" i="1" dirty="0" err="1">
                <a:solidFill>
                  <a:srgbClr val="FFFF00"/>
                </a:solidFill>
              </a:rPr>
              <a:t>APIC-Cookie':token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session_cookie</a:t>
            </a:r>
            <a:r>
              <a:rPr lang="en-US" b="1" i="1" dirty="0">
                <a:solidFill>
                  <a:srgbClr val="FFFF00"/>
                </a:solidFill>
              </a:rPr>
              <a:t>)</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42431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52</a:t>
            </a:fld>
            <a:endParaRPr lang="en-US" dirty="0"/>
          </a:p>
        </p:txBody>
      </p:sp>
      <p:pic>
        <p:nvPicPr>
          <p:cNvPr id="3" name="python_aci_2" descr="python_aci_2">
            <a:hlinkClick r:id="" action="ppaction://media"/>
            <a:extLst>
              <a:ext uri="{FF2B5EF4-FFF2-40B4-BE49-F238E27FC236}">
                <a16:creationId xmlns:a16="http://schemas.microsoft.com/office/drawing/2014/main" id="{26BBFC39-BE3F-4D43-AB41-79818A5C1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25759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896600" cy="4351338"/>
          </a:xfrm>
        </p:spPr>
        <p:txBody>
          <a:bodyPr>
            <a:normAutofit/>
          </a:bodyPr>
          <a:lstStyle/>
          <a:p>
            <a:r>
              <a:rPr lang="en-US" dirty="0"/>
              <a:t>Step 3 – Get a list of APIC Tenants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/node/class/</a:t>
            </a:r>
            <a:r>
              <a:rPr lang="en-US" b="1" i="1" dirty="0" err="1">
                <a:solidFill>
                  <a:srgbClr val="FFFF00"/>
                </a:solidFill>
              </a:rPr>
              <a:t>fvTenant.json</a:t>
            </a:r>
            <a:r>
              <a:rPr lang="en-US" b="1" i="1" dirty="0">
                <a:solidFill>
                  <a:srgbClr val="FFFF00"/>
                </a:solidFill>
              </a:rPr>
              <a:t>'</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tenants</a:t>
            </a:r>
          </a:p>
          <a:p>
            <a:pPr marL="457200" lvl="1" indent="0">
              <a:buNone/>
            </a:pPr>
            <a:r>
              <a:rPr lang="en-US" b="1" i="1" dirty="0">
                <a:solidFill>
                  <a:srgbClr val="FFFF00"/>
                </a:solidFill>
              </a:rPr>
              <a:t>print() </a:t>
            </a:r>
            <a:r>
              <a:rPr lang="en-US" b="1" i="1" dirty="0"/>
              <a:t># blank line between output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a:t>
            </a:r>
            <a:r>
              <a:rPr lang="en-US" b="1" i="1" dirty="0" err="1">
                <a:solidFill>
                  <a:srgbClr val="FFFF00"/>
                </a:solidFill>
              </a:rPr>
              <a:t>imdata</a:t>
            </a:r>
            <a:r>
              <a:rPr lang="en-US" b="1" i="1" dirty="0">
                <a:solidFill>
                  <a:srgbClr val="FFFF00"/>
                </a:solidFill>
              </a:rPr>
              <a:t>'][0]) </a:t>
            </a:r>
            <a:r>
              <a:rPr lang="en-US" b="1" i="1" dirty="0"/>
              <a:t># display the first tenant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222591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54</a:t>
            </a:fld>
            <a:endParaRPr lang="en-US" dirty="0"/>
          </a:p>
        </p:txBody>
      </p:sp>
      <p:pic>
        <p:nvPicPr>
          <p:cNvPr id="3" name="python_aci_3" descr="python_aci_3">
            <a:hlinkClick r:id="" action="ppaction://media"/>
            <a:extLst>
              <a:ext uri="{FF2B5EF4-FFF2-40B4-BE49-F238E27FC236}">
                <a16:creationId xmlns:a16="http://schemas.microsoft.com/office/drawing/2014/main" id="{554C9614-D3D3-2744-A4EE-0254DB569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29131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ACI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4 – Create a new Tenant</a:t>
            </a:r>
          </a:p>
          <a:p>
            <a:pPr marL="457200" lvl="1" indent="0">
              <a:buNone/>
            </a:pPr>
            <a:r>
              <a:rPr lang="en-US" b="1" i="1" dirty="0" err="1">
                <a:solidFill>
                  <a:srgbClr val="FFFF00"/>
                </a:solidFill>
              </a:rPr>
              <a:t>new_tenant</a:t>
            </a:r>
            <a:r>
              <a:rPr lang="en-US" b="1" i="1" dirty="0">
                <a:solidFill>
                  <a:srgbClr val="FFFF00"/>
                </a:solidFill>
              </a:rPr>
              <a:t> = {'</a:t>
            </a:r>
            <a:r>
              <a:rPr lang="en-US" b="1" i="1" dirty="0" err="1">
                <a:solidFill>
                  <a:srgbClr val="FFFF00"/>
                </a:solidFill>
              </a:rPr>
              <a:t>fvTenant</a:t>
            </a:r>
            <a:r>
              <a:rPr lang="en-US" b="1" i="1" dirty="0">
                <a:solidFill>
                  <a:srgbClr val="FFFF00"/>
                </a:solidFill>
              </a:rPr>
              <a:t>':{'attributes':{'name':'</a:t>
            </a:r>
            <a:r>
              <a:rPr lang="en-US" b="1" i="1" dirty="0" err="1">
                <a:solidFill>
                  <a:srgbClr val="FFFF00"/>
                </a:solidFill>
              </a:rPr>
              <a:t>my_new_tenant</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sandboxapicdc.cisco.com</a:t>
            </a:r>
            <a:r>
              <a:rPr lang="en-US" b="1" i="1" dirty="0">
                <a:solidFill>
                  <a:srgbClr val="FFFF00"/>
                </a:solidFill>
              </a:rPr>
              <a:t>/</a:t>
            </a:r>
            <a:r>
              <a:rPr lang="en-US" b="1" i="1" dirty="0" err="1">
                <a:solidFill>
                  <a:srgbClr val="FFFF00"/>
                </a:solidFill>
              </a:rPr>
              <a:t>api</a:t>
            </a:r>
            <a:r>
              <a:rPr lang="en-US" b="1" i="1" dirty="0">
                <a:solidFill>
                  <a:srgbClr val="FFFF00"/>
                </a:solidFill>
              </a:rPr>
              <a:t>/</a:t>
            </a:r>
            <a:r>
              <a:rPr lang="en-US" b="1" i="1" dirty="0" err="1">
                <a:solidFill>
                  <a:srgbClr val="FFFF00"/>
                </a:solidFill>
              </a:rPr>
              <a:t>mo</a:t>
            </a:r>
            <a:r>
              <a:rPr lang="en-US" b="1" i="1" dirty="0">
                <a:solidFill>
                  <a:srgbClr val="FFFF00"/>
                </a:solidFill>
              </a:rPr>
              <a:t>/</a:t>
            </a:r>
            <a:r>
              <a:rPr lang="en-US" b="1" i="1" dirty="0" err="1">
                <a:solidFill>
                  <a:srgbClr val="FFFF00"/>
                </a:solidFill>
              </a:rPr>
              <a:t>uni.json</a:t>
            </a:r>
            <a:r>
              <a:rPr lang="en-US" b="1" i="1" dirty="0">
                <a:solidFill>
                  <a:srgbClr val="FFFF00"/>
                </a:solidFill>
              </a:rPr>
              <a: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session.post</a:t>
            </a:r>
            <a:r>
              <a:rPr lang="en-US" b="1" i="1" dirty="0">
                <a:solidFill>
                  <a:srgbClr val="FFFF00"/>
                </a:solidFill>
              </a:rPr>
              <a:t>(</a:t>
            </a:r>
            <a:r>
              <a:rPr lang="en-US" b="1" i="1" dirty="0" err="1">
                <a:solidFill>
                  <a:srgbClr val="FFFF00"/>
                </a:solidFill>
              </a:rPr>
              <a:t>post_url</a:t>
            </a:r>
            <a:r>
              <a:rPr lang="en-US" b="1" i="1" dirty="0">
                <a:solidFill>
                  <a:srgbClr val="FFFF00"/>
                </a:solidFill>
              </a:rPr>
              <a:t>, json=</a:t>
            </a:r>
            <a:r>
              <a:rPr lang="en-US" b="1" i="1" dirty="0" err="1">
                <a:solidFill>
                  <a:srgbClr val="FFFF00"/>
                </a:solidFill>
              </a:rPr>
              <a:t>new_tenant</a:t>
            </a:r>
            <a:r>
              <a:rPr lang="en-US" b="1" i="1" dirty="0">
                <a:solidFill>
                  <a:srgbClr val="FFFF00"/>
                </a:solidFill>
              </a:rPr>
              <a:t>, cookies=</a:t>
            </a:r>
            <a:r>
              <a:rPr lang="en-US" b="1" i="1" dirty="0" err="1">
                <a:solidFill>
                  <a:srgbClr val="FFFF00"/>
                </a:solidFill>
              </a:rPr>
              <a:t>session_cookie</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a:t>
            </a:r>
            <a:r>
              <a:rPr lang="en-US" i="1" dirty="0"/>
              <a:t>200 OK</a:t>
            </a:r>
            <a:r>
              <a:rPr lang="en-US" dirty="0"/>
              <a:t> response may have an empty body</a:t>
            </a:r>
          </a:p>
          <a:p>
            <a:pPr lvl="1"/>
            <a:r>
              <a:rPr lang="en-US" dirty="0"/>
              <a:t>A live APIC will return JSON data with new Tenant details</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3423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56</a:t>
            </a:fld>
            <a:endParaRPr lang="en-US" dirty="0"/>
          </a:p>
        </p:txBody>
      </p:sp>
      <p:pic>
        <p:nvPicPr>
          <p:cNvPr id="3" name="python_aci_4" descr="python_aci_4">
            <a:hlinkClick r:id="" action="ppaction://media"/>
            <a:extLst>
              <a:ext uri="{FF2B5EF4-FFF2-40B4-BE49-F238E27FC236}">
                <a16:creationId xmlns:a16="http://schemas.microsoft.com/office/drawing/2014/main" id="{21E1B107-3414-A047-A066-3AA8CFD20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16007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DNA</a:t>
            </a:r>
          </a:p>
        </p:txBody>
      </p:sp>
    </p:spTree>
    <p:extLst>
      <p:ext uri="{BB962C8B-B14F-4D97-AF65-F5344CB8AC3E}">
        <p14:creationId xmlns:p14="http://schemas.microsoft.com/office/powerpoint/2010/main" val="24786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Campus routing, switching, and wireless SDN solution (physical &amp; virtual)</a:t>
            </a:r>
          </a:p>
          <a:p>
            <a:pPr lvl="1"/>
            <a:r>
              <a:rPr lang="en-US" dirty="0"/>
              <a:t>Spans on-premises, co-location, &amp; public cloud environments</a:t>
            </a:r>
          </a:p>
          <a:p>
            <a:r>
              <a:rPr lang="en-US" dirty="0"/>
              <a:t>What is the controller?</a:t>
            </a:r>
          </a:p>
          <a:p>
            <a:pPr lvl="1"/>
            <a:r>
              <a:rPr lang="en-US" dirty="0"/>
              <a:t>DNA Center</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58</a:t>
            </a:fld>
            <a:endParaRPr lang="en-US" dirty="0"/>
          </a:p>
        </p:txBody>
      </p:sp>
    </p:spTree>
    <p:extLst>
      <p:ext uri="{BB962C8B-B14F-4D97-AF65-F5344CB8AC3E}">
        <p14:creationId xmlns:p14="http://schemas.microsoft.com/office/powerpoint/2010/main" val="4145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Intent API Authentication</a:t>
            </a:r>
          </a:p>
          <a:p>
            <a:pPr lvl="1"/>
            <a:r>
              <a:rPr lang="en-US" dirty="0"/>
              <a:t>URL – </a:t>
            </a:r>
            <a:r>
              <a:rPr lang="en-US" b="1" i="1" dirty="0">
                <a:solidFill>
                  <a:srgbClr val="FFFF00"/>
                </a:solidFill>
              </a:rPr>
              <a:t>https://</a:t>
            </a:r>
            <a:r>
              <a:rPr lang="en-US" b="1" i="1" dirty="0" err="1">
                <a:solidFill>
                  <a:srgbClr val="FF0000"/>
                </a:solidFill>
              </a:rPr>
              <a:t>dnac-fqdn</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endParaRPr lang="en-US" b="1" i="1" dirty="0"/>
          </a:p>
          <a:p>
            <a:pPr lvl="1"/>
            <a:r>
              <a:rPr lang="en-US" dirty="0"/>
              <a:t>Username and password sent in the header as HTTP Basic Authentication</a:t>
            </a:r>
          </a:p>
          <a:p>
            <a:pPr marL="457200" lvl="1" indent="0">
              <a:buNone/>
            </a:pPr>
            <a:endParaRPr lang="en-US" b="1" i="1" dirty="0">
              <a:solidFill>
                <a:srgbClr val="FFFF00"/>
              </a:solidFill>
            </a:endParaRPr>
          </a:p>
          <a:p>
            <a:pPr lvl="1"/>
            <a:r>
              <a:rPr lang="en-US" dirty="0"/>
              <a:t>HTTP response </a:t>
            </a:r>
            <a:r>
              <a:rPr lang="en-US" b="1" i="1" dirty="0">
                <a:solidFill>
                  <a:srgbClr val="FFFF00"/>
                </a:solidFill>
              </a:rPr>
              <a:t>body</a:t>
            </a:r>
            <a:r>
              <a:rPr lang="en-US" dirty="0"/>
              <a:t> includes a refreshable session token</a:t>
            </a:r>
          </a:p>
          <a:p>
            <a:pPr marL="457200" lvl="1" indent="0">
              <a:buNone/>
            </a:pPr>
            <a:r>
              <a:rPr lang="en-US" b="1" i="1" dirty="0">
                <a:solidFill>
                  <a:srgbClr val="FFFF00"/>
                </a:solidFill>
              </a:rPr>
              <a:t>{"Token":"</a:t>
            </a:r>
            <a:r>
              <a:rPr lang="en-US" b="1" i="1" dirty="0" err="1">
                <a:solidFill>
                  <a:srgbClr val="FF0000"/>
                </a:solidFill>
              </a:rPr>
              <a:t>token_id</a:t>
            </a:r>
            <a:r>
              <a:rPr lang="en-US" b="1" i="1" dirty="0">
                <a:solidFill>
                  <a:srgbClr val="FFFF00"/>
                </a:solidFill>
              </a:rPr>
              <a:t>"}</a:t>
            </a:r>
          </a:p>
          <a:p>
            <a:pPr marL="457200" lvl="1" indent="0">
              <a:buNone/>
            </a:pPr>
            <a:endParaRPr lang="en-US" b="1" i="1" dirty="0">
              <a:solidFill>
                <a:srgbClr val="FFFF00"/>
              </a:solidFill>
            </a:endParaRPr>
          </a:p>
          <a:p>
            <a:pPr lvl="1"/>
            <a:r>
              <a:rPr lang="en-US" dirty="0"/>
              <a:t>Subsequent requests must include the token as a header named </a:t>
            </a:r>
            <a:r>
              <a:rPr lang="en-US" b="1" i="1" dirty="0">
                <a:solidFill>
                  <a:srgbClr val="FFFF00"/>
                </a:solidFill>
              </a:rPr>
              <a:t>X-Auth-Token</a:t>
            </a:r>
          </a:p>
          <a:p>
            <a:pPr marL="457200" lvl="1" indent="0">
              <a:buNone/>
            </a:pPr>
            <a:r>
              <a:rPr lang="en-US" b="1" i="1" dirty="0">
                <a:solidFill>
                  <a:srgbClr val="FFFF00"/>
                </a:solidFill>
              </a:rPr>
              <a:t>{"X-Auth-Token":"</a:t>
            </a:r>
            <a:r>
              <a:rPr lang="en-US" b="1" i="1" dirty="0" err="1">
                <a:solidFill>
                  <a:srgbClr val="FF0000"/>
                </a:solidFill>
              </a:rPr>
              <a:t>token_id</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31216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Are REST APIs Important?</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normAutofit/>
          </a:bodyPr>
          <a:lstStyle/>
          <a:p>
            <a:r>
              <a:rPr lang="en-US" dirty="0"/>
              <a:t>Primary mechanism to interact with many infrastructure systems</a:t>
            </a:r>
          </a:p>
          <a:p>
            <a:r>
              <a:rPr lang="en-US" dirty="0"/>
              <a:t>Simple method to make CRUD requests</a:t>
            </a:r>
          </a:p>
          <a:p>
            <a:r>
              <a:rPr lang="en-US" dirty="0"/>
              <a:t>Portable syntax between REST clients</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REST APIs are the foundation of automated infrastructures</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Digital Network Architecture (DNA)</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https://developer.cisco.com/docs/dna-center/api/1-3-3-x/</a:t>
            </a:r>
            <a:endParaRPr lang="en-US" dirty="0"/>
          </a:p>
          <a:p>
            <a:r>
              <a:rPr lang="en-US" dirty="0"/>
              <a:t>Lab Resources</a:t>
            </a:r>
          </a:p>
          <a:p>
            <a:pPr lvl="1"/>
            <a:r>
              <a:rPr lang="en-US" dirty="0"/>
              <a:t>WWT Platform</a:t>
            </a:r>
          </a:p>
          <a:p>
            <a:pPr lvl="2"/>
            <a:r>
              <a:rPr lang="en-US" dirty="0">
                <a:hlinkClick r:id="rId4"/>
              </a:rPr>
              <a:t>https://www.wwt.com/lab/network-automation-with-ansible-dna-center</a:t>
            </a:r>
            <a:endParaRPr lang="en-US" dirty="0"/>
          </a:p>
          <a:p>
            <a:pPr lvl="2"/>
            <a:r>
              <a:rPr lang="en-US" dirty="0">
                <a:hlinkClick r:id="rId5"/>
              </a:rPr>
              <a:t>https://www.wwt.com/lab/cisco-sd-access-wireless-lab</a:t>
            </a:r>
            <a:endParaRPr lang="en-US" dirty="0"/>
          </a:p>
          <a:p>
            <a:pPr lvl="2"/>
            <a:r>
              <a:rPr lang="en-US" dirty="0">
                <a:hlinkClick r:id="rId6"/>
              </a:rPr>
              <a:t>https://www.wwt.com/lab/cisco-sd-access-foundations-lab-1</a:t>
            </a:r>
            <a:endParaRPr lang="en-US" dirty="0"/>
          </a:p>
          <a:p>
            <a:pPr lvl="1"/>
            <a:r>
              <a:rPr lang="en-US" dirty="0"/>
              <a:t>Cisco </a:t>
            </a:r>
            <a:r>
              <a:rPr lang="en-US" dirty="0" err="1"/>
              <a:t>DevNet</a:t>
            </a:r>
            <a:endParaRPr lang="en-US" dirty="0"/>
          </a:p>
          <a:p>
            <a:pPr lvl="2"/>
            <a:r>
              <a:rPr lang="en-US" dirty="0">
                <a:hlinkClick r:id="rId7"/>
              </a:rPr>
              <a:t>https://developer.cisco.com/dnacenter/</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60</a:t>
            </a:fld>
            <a:endParaRPr lang="en-US" dirty="0"/>
          </a:p>
        </p:txBody>
      </p:sp>
    </p:spTree>
    <p:extLst>
      <p:ext uri="{BB962C8B-B14F-4D97-AF65-F5344CB8AC3E}">
        <p14:creationId xmlns:p14="http://schemas.microsoft.com/office/powerpoint/2010/main" val="34990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curl -X POST -</a:t>
            </a:r>
            <a:r>
              <a:rPr lang="en-US" b="1" i="1" dirty="0" err="1">
                <a:solidFill>
                  <a:srgbClr val="FFFF00"/>
                </a:solidFill>
              </a:rPr>
              <a:t>iu</a:t>
            </a:r>
            <a:r>
              <a:rPr lang="en-US" b="1" i="1" dirty="0">
                <a:solidFill>
                  <a:srgbClr val="FFFF00"/>
                </a:solidFill>
              </a:rPr>
              <a:t> 'devnetuser:Cisco123!' -H 'Content-Type: application/json'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/system/</a:t>
            </a:r>
            <a:r>
              <a:rPr lang="en-US" b="1" i="1" dirty="0" err="1">
                <a:solidFill>
                  <a:srgbClr val="FFFF00"/>
                </a:solidFill>
              </a:rPr>
              <a:t>api</a:t>
            </a:r>
            <a:r>
              <a:rPr lang="en-US" b="1" i="1" dirty="0">
                <a:solidFill>
                  <a:srgbClr val="FFFF00"/>
                </a:solidFill>
              </a:rPr>
              <a:t>/v1/auth/token</a:t>
            </a:r>
          </a:p>
          <a:p>
            <a:pPr marL="457200" lvl="1" indent="0">
              <a:buNone/>
            </a:pPr>
            <a:r>
              <a:rPr lang="en-US" b="1" i="1" dirty="0">
                <a:solidFill>
                  <a:srgbClr val="FFFF00"/>
                </a:solidFill>
              </a:rPr>
              <a:t>	</a:t>
            </a:r>
          </a:p>
          <a:p>
            <a:r>
              <a:rPr lang="en-US" dirty="0"/>
              <a:t>Step 2 – Store the token in an environment variable</a:t>
            </a:r>
          </a:p>
          <a:p>
            <a:pPr marL="457200" lvl="1" indent="0">
              <a:buNone/>
            </a:pPr>
            <a:r>
              <a:rPr lang="en-US" b="1" i="1" dirty="0">
                <a:solidFill>
                  <a:srgbClr val="FFFF00"/>
                </a:solidFill>
              </a:rPr>
              <a:t>export DNAC_TOKEN=</a:t>
            </a:r>
            <a:r>
              <a:rPr lang="en-US" b="1" i="1" dirty="0" err="1">
                <a:solidFill>
                  <a:srgbClr val="FF0000"/>
                </a:solidFill>
              </a:rPr>
              <a:t>token_id</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3 – Get a list of DNAC devices with the stored token</a:t>
            </a:r>
          </a:p>
          <a:p>
            <a:pPr marL="457200" lvl="1" indent="0">
              <a:buNone/>
            </a:pPr>
            <a:r>
              <a:rPr lang="en-US" b="1" i="1" dirty="0">
                <a:solidFill>
                  <a:srgbClr val="FFFF00"/>
                </a:solidFill>
              </a:rPr>
              <a:t>curl --</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 \</a:t>
            </a:r>
          </a:p>
          <a:p>
            <a:pPr marL="457200" lvl="1" indent="0">
              <a:buNone/>
            </a:pPr>
            <a:r>
              <a:rPr lang="en-US" b="1" i="1" dirty="0">
                <a:solidFill>
                  <a:srgbClr val="FFFF00"/>
                </a:solidFill>
              </a:rPr>
              <a:t>-H 'Content-Type: application/json' -H 'X-Auth-Token:'$DNAC_TOKEN -</a:t>
            </a:r>
            <a:r>
              <a:rPr lang="en-US" b="1" i="1" dirty="0" err="1">
                <a:solidFill>
                  <a:srgbClr val="FFFF00"/>
                </a:solidFill>
              </a:rPr>
              <a:t>i</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61</a:t>
            </a:fld>
            <a:endParaRPr lang="en-US" dirty="0"/>
          </a:p>
        </p:txBody>
      </p:sp>
    </p:spTree>
    <p:extLst>
      <p:ext uri="{BB962C8B-B14F-4D97-AF65-F5344CB8AC3E}">
        <p14:creationId xmlns:p14="http://schemas.microsoft.com/office/powerpoint/2010/main" val="32113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62</a:t>
            </a:fld>
            <a:endParaRPr lang="en-US" dirty="0"/>
          </a:p>
        </p:txBody>
      </p:sp>
      <p:pic>
        <p:nvPicPr>
          <p:cNvPr id="2" name="curl_dnac_1" descr="curl_dnac_1">
            <a:hlinkClick r:id="" action="ppaction://media"/>
            <a:extLst>
              <a:ext uri="{FF2B5EF4-FFF2-40B4-BE49-F238E27FC236}">
                <a16:creationId xmlns:a16="http://schemas.microsoft.com/office/drawing/2014/main" id="{6CFE2F04-785F-C645-8992-1C88CBFB0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7"/>
            <a:ext cx="12185650" cy="6654186"/>
          </a:xfrm>
          <a:prstGeom prst="rect">
            <a:avLst/>
          </a:prstGeom>
        </p:spPr>
      </p:pic>
    </p:spTree>
    <p:extLst>
      <p:ext uri="{BB962C8B-B14F-4D97-AF65-F5344CB8AC3E}">
        <p14:creationId xmlns:p14="http://schemas.microsoft.com/office/powerpoint/2010/main" val="146012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694999"/>
            <a:ext cx="10667035" cy="4895850"/>
          </a:xfrm>
        </p:spPr>
        <p:txBody>
          <a:bodyPr>
            <a:normAutofit/>
          </a:bodyPr>
          <a:lstStyle/>
          <a:p>
            <a:r>
              <a:rPr lang="en-US" dirty="0"/>
              <a:t>Step 4 – Run a ‘show version’ command on a device</a:t>
            </a:r>
          </a:p>
          <a:p>
            <a:pPr marL="457200" lvl="1" indent="0">
              <a:buNone/>
            </a:pPr>
            <a:r>
              <a:rPr lang="en-US" b="1" i="1" dirty="0">
                <a:solidFill>
                  <a:srgbClr val="FFFF00"/>
                </a:solidFill>
              </a:rPr>
              <a:t>curl -</a:t>
            </a:r>
            <a:r>
              <a:rPr lang="en-US" b="1" i="1" dirty="0" err="1">
                <a:solidFill>
                  <a:srgbClr val="FFFF00"/>
                </a:solidFill>
              </a:rPr>
              <a:t>iX</a:t>
            </a:r>
            <a:r>
              <a:rPr lang="en-US" b="1" i="1" dirty="0">
                <a:solidFill>
                  <a:srgbClr val="FFFF00"/>
                </a:solidFill>
              </a:rPr>
              <a:t> POST \</a:t>
            </a:r>
          </a:p>
          <a:p>
            <a:pPr marL="457200" lvl="1" indent="0">
              <a:buNone/>
            </a:pPr>
            <a:r>
              <a:rPr lang="en-US" b="1" i="1" dirty="0">
                <a:solidFill>
                  <a:srgbClr val="FFFF00"/>
                </a:solidFill>
              </a:rPr>
              <a:t>-H 'Content-Type: application/json' -H 'X-Auth-Token:'$DNAC_TOKEN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 \</a:t>
            </a:r>
          </a:p>
          <a:p>
            <a:pPr marL="457200" lvl="1" indent="0">
              <a:buNone/>
            </a:pPr>
            <a:r>
              <a:rPr lang="en-US" b="1" i="1" dirty="0">
                <a:solidFill>
                  <a:srgbClr val="FFFF00"/>
                </a:solidFill>
              </a:rPr>
              <a:t>--data-raw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":["183ed3e6-3472-405c-a1ce-26d07987a140"]}'</a:t>
            </a:r>
          </a:p>
          <a:p>
            <a:pPr lvl="1"/>
            <a:endParaRPr lang="en-US" dirty="0"/>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a:p>
            <a:pPr lvl="1"/>
            <a:r>
              <a:rPr lang="en-US" dirty="0"/>
              <a:t>A live DNAC system will return JSON data 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4015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64</a:t>
            </a:fld>
            <a:endParaRPr lang="en-US" dirty="0"/>
          </a:p>
        </p:txBody>
      </p:sp>
      <p:pic>
        <p:nvPicPr>
          <p:cNvPr id="3" name="curl_dnac_2" descr="curl_dnac_2">
            <a:hlinkClick r:id="" action="ppaction://media"/>
            <a:extLst>
              <a:ext uri="{FF2B5EF4-FFF2-40B4-BE49-F238E27FC236}">
                <a16:creationId xmlns:a16="http://schemas.microsoft.com/office/drawing/2014/main" id="{2D53643B-4E5E-BD46-AC6E-501D7EA5B3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1588"/>
            <a:ext cx="12185650" cy="6654186"/>
          </a:xfrm>
          <a:prstGeom prst="rect">
            <a:avLst/>
          </a:prstGeom>
        </p:spPr>
      </p:pic>
    </p:spTree>
    <p:extLst>
      <p:ext uri="{BB962C8B-B14F-4D97-AF65-F5344CB8AC3E}">
        <p14:creationId xmlns:p14="http://schemas.microsoft.com/office/powerpoint/2010/main" val="108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601336"/>
            <a:ext cx="11353800" cy="4895850"/>
          </a:xfrm>
        </p:spPr>
        <p:txBody>
          <a:bodyPr>
            <a:normAutofit lnSpcReduction="10000"/>
          </a:bodyPr>
          <a:lstStyle/>
          <a:p>
            <a:r>
              <a:rPr lang="en-US" sz="3000" dirty="0"/>
              <a:t>Step 1 – Authenticate &amp; retrieve a session token</a:t>
            </a:r>
          </a:p>
          <a:p>
            <a:pPr marL="457200" lvl="1" indent="0">
              <a:buNone/>
            </a:pPr>
            <a:r>
              <a:rPr lang="en-US" sz="2600" b="1" i="1" dirty="0">
                <a:solidFill>
                  <a:srgbClr val="FFFF00"/>
                </a:solidFill>
              </a:rPr>
              <a:t>import requests</a:t>
            </a:r>
          </a:p>
          <a:p>
            <a:pPr marL="457200" lvl="1" indent="0">
              <a:buNone/>
            </a:pPr>
            <a:r>
              <a:rPr lang="en-US" sz="2600" b="1" i="1" dirty="0" err="1">
                <a:solidFill>
                  <a:srgbClr val="FFFF00"/>
                </a:solidFill>
              </a:rPr>
              <a:t>auth_url</a:t>
            </a:r>
            <a:r>
              <a:rPr lang="en-US" sz="2600" b="1" i="1" dirty="0">
                <a:solidFill>
                  <a:srgbClr val="FFFF00"/>
                </a:solidFill>
              </a:rPr>
              <a:t> = 'https://</a:t>
            </a:r>
            <a:r>
              <a:rPr lang="en-US" sz="2600" b="1" i="1" dirty="0" err="1">
                <a:solidFill>
                  <a:srgbClr val="FFFF00"/>
                </a:solidFill>
              </a:rPr>
              <a:t>sandboxdnac.cisco.com</a:t>
            </a:r>
            <a:r>
              <a:rPr lang="en-US" sz="2600" b="1" i="1" dirty="0">
                <a:solidFill>
                  <a:srgbClr val="FFFF00"/>
                </a:solidFill>
              </a:rPr>
              <a:t>/</a:t>
            </a:r>
            <a:r>
              <a:rPr lang="en-US" sz="2600" b="1" i="1" dirty="0" err="1">
                <a:solidFill>
                  <a:srgbClr val="FFFF00"/>
                </a:solidFill>
              </a:rPr>
              <a:t>dna</a:t>
            </a:r>
            <a:r>
              <a:rPr lang="en-US" sz="2600" b="1" i="1" dirty="0">
                <a:solidFill>
                  <a:srgbClr val="FFFF00"/>
                </a:solidFill>
              </a:rPr>
              <a:t>/system/</a:t>
            </a:r>
            <a:r>
              <a:rPr lang="en-US" sz="2600" b="1" i="1" dirty="0" err="1">
                <a:solidFill>
                  <a:srgbClr val="FFFF00"/>
                </a:solidFill>
              </a:rPr>
              <a:t>api</a:t>
            </a:r>
            <a:r>
              <a:rPr lang="en-US" sz="2600" b="1" i="1" dirty="0">
                <a:solidFill>
                  <a:srgbClr val="FFFF00"/>
                </a:solidFill>
              </a:rPr>
              <a:t>/v1/auth/token'</a:t>
            </a:r>
          </a:p>
          <a:p>
            <a:pPr marL="457200" lvl="1" indent="0">
              <a:buNone/>
            </a:pPr>
            <a:r>
              <a:rPr lang="en-US" sz="2600" b="1" i="1" dirty="0">
                <a:solidFill>
                  <a:srgbClr val="FFFF00"/>
                </a:solidFill>
              </a:rPr>
              <a:t>headers = {'</a:t>
            </a:r>
            <a:r>
              <a:rPr lang="en-US" sz="2600" b="1" i="1" dirty="0" err="1">
                <a:solidFill>
                  <a:srgbClr val="FFFF00"/>
                </a:solidFill>
              </a:rPr>
              <a:t>Content-Type':'application</a:t>
            </a:r>
            <a:r>
              <a:rPr lang="en-US" sz="2600" b="1" i="1" dirty="0">
                <a:solidFill>
                  <a:srgbClr val="FFFF00"/>
                </a:solidFill>
              </a:rPr>
              <a:t>/json'}</a:t>
            </a:r>
          </a:p>
          <a:p>
            <a:pPr marL="457200" lvl="1" indent="0">
              <a:buNone/>
            </a:pPr>
            <a:r>
              <a:rPr lang="en-US" sz="2600" b="1" i="1" dirty="0" err="1">
                <a:solidFill>
                  <a:srgbClr val="FFFF00"/>
                </a:solidFill>
              </a:rPr>
              <a:t>auth_data</a:t>
            </a:r>
            <a:r>
              <a:rPr lang="en-US" sz="2600" b="1" i="1" dirty="0">
                <a:solidFill>
                  <a:srgbClr val="FFFF00"/>
                </a:solidFill>
              </a:rPr>
              <a:t> = ('</a:t>
            </a:r>
            <a:r>
              <a:rPr lang="en-US" sz="2600" b="1" i="1" dirty="0" err="1">
                <a:solidFill>
                  <a:srgbClr val="FFFF00"/>
                </a:solidFill>
              </a:rPr>
              <a:t>devnetuser</a:t>
            </a:r>
            <a:r>
              <a:rPr lang="en-US" sz="2600" b="1" i="1" dirty="0">
                <a:solidFill>
                  <a:srgbClr val="FFFF00"/>
                </a:solidFill>
              </a:rPr>
              <a:t>', 'Cisco123!')</a:t>
            </a:r>
          </a:p>
          <a:p>
            <a:pPr marL="457200" lvl="1" indent="0">
              <a:buNone/>
            </a:pPr>
            <a:r>
              <a:rPr lang="en-US" sz="2600" b="1" i="1" dirty="0">
                <a:solidFill>
                  <a:srgbClr val="FFFF00"/>
                </a:solidFill>
              </a:rPr>
              <a:t>response = </a:t>
            </a:r>
            <a:r>
              <a:rPr lang="en-US" sz="2600" b="1" i="1" dirty="0" err="1">
                <a:solidFill>
                  <a:srgbClr val="FFFF00"/>
                </a:solidFill>
              </a:rPr>
              <a:t>requests.post</a:t>
            </a:r>
            <a:r>
              <a:rPr lang="en-US" sz="2600" b="1" i="1" dirty="0">
                <a:solidFill>
                  <a:srgbClr val="FFFF00"/>
                </a:solidFill>
              </a:rPr>
              <a:t>(</a:t>
            </a:r>
            <a:r>
              <a:rPr lang="en-US" sz="2600" b="1" i="1" dirty="0" err="1">
                <a:solidFill>
                  <a:srgbClr val="FFFF00"/>
                </a:solidFill>
              </a:rPr>
              <a:t>auth_url</a:t>
            </a:r>
            <a:r>
              <a:rPr lang="en-US" sz="2600" b="1" i="1" dirty="0">
                <a:solidFill>
                  <a:srgbClr val="FFFF00"/>
                </a:solidFill>
              </a:rPr>
              <a:t>, headers=headers, auth=</a:t>
            </a:r>
            <a:r>
              <a:rPr lang="en-US" sz="2600" b="1" i="1" dirty="0" err="1">
                <a:solidFill>
                  <a:srgbClr val="FFFF00"/>
                </a:solidFill>
              </a:rPr>
              <a:t>auth_data</a:t>
            </a:r>
            <a:r>
              <a:rPr lang="en-US" sz="2600" b="1" i="1" dirty="0">
                <a:solidFill>
                  <a:srgbClr val="FFFF00"/>
                </a:solidFill>
              </a:rPr>
              <a:t>)</a:t>
            </a:r>
            <a:endParaRPr lang="en-US" sz="2600" b="1" i="1" dirty="0"/>
          </a:p>
          <a:p>
            <a:pPr marL="457200" lvl="1" indent="0">
              <a:buNone/>
            </a:pPr>
            <a:r>
              <a:rPr lang="en-US" sz="2600" b="1" i="1" dirty="0">
                <a:solidFill>
                  <a:srgbClr val="FFFF00"/>
                </a:solidFill>
              </a:rPr>
              <a:t>print(</a:t>
            </a:r>
            <a:r>
              <a:rPr lang="en-US" sz="2600" b="1" i="1" dirty="0" err="1">
                <a:solidFill>
                  <a:srgbClr val="FFFF00"/>
                </a:solidFill>
              </a:rPr>
              <a:t>response.json</a:t>
            </a:r>
            <a:r>
              <a:rPr lang="en-US" sz="2600" b="1" i="1" dirty="0">
                <a:solidFill>
                  <a:srgbClr val="FFFF00"/>
                </a:solidFill>
              </a:rPr>
              <a:t>()) </a:t>
            </a:r>
            <a:r>
              <a:rPr lang="en-US" sz="2600" b="1" i="1" dirty="0"/>
              <a:t># display the session token</a:t>
            </a:r>
          </a:p>
          <a:p>
            <a:pPr marL="457200" lvl="1" indent="0">
              <a:buNone/>
            </a:pPr>
            <a:endParaRPr lang="en-US" b="1" i="1" dirty="0"/>
          </a:p>
          <a:p>
            <a:r>
              <a:rPr lang="en-US" sz="3000" dirty="0"/>
              <a:t>Step 2 – Store the session token in a variable</a:t>
            </a:r>
          </a:p>
          <a:p>
            <a:pPr marL="457200" lvl="1" indent="0">
              <a:buNone/>
            </a:pPr>
            <a:r>
              <a:rPr lang="en-US" sz="2600" b="1" i="1" dirty="0">
                <a:solidFill>
                  <a:srgbClr val="FFFF00"/>
                </a:solidFill>
              </a:rPr>
              <a:t>token = {'X-Auth-Token':</a:t>
            </a:r>
            <a:r>
              <a:rPr lang="en-US" sz="2600" b="1" i="1" dirty="0" err="1">
                <a:solidFill>
                  <a:srgbClr val="FFFF00"/>
                </a:solidFill>
              </a:rPr>
              <a:t>response.json</a:t>
            </a:r>
            <a:r>
              <a:rPr lang="en-US" sz="2600" b="1" i="1" dirty="0">
                <a:solidFill>
                  <a:srgbClr val="FFFF00"/>
                </a:solidFill>
              </a:rPr>
              <a:t>()['Token']}</a:t>
            </a:r>
          </a:p>
          <a:p>
            <a:pPr marL="457200" lvl="1" indent="0">
              <a:buNone/>
            </a:pPr>
            <a:r>
              <a:rPr lang="en-US" sz="2600" b="1" i="1" dirty="0" err="1">
                <a:solidFill>
                  <a:srgbClr val="FFFF00"/>
                </a:solidFill>
              </a:rPr>
              <a:t>headers.update</a:t>
            </a:r>
            <a:r>
              <a:rPr lang="en-US" sz="2600" b="1" i="1" dirty="0">
                <a:solidFill>
                  <a:srgbClr val="FFFF00"/>
                </a:solidFill>
              </a:rPr>
              <a:t>(token)</a:t>
            </a:r>
          </a:p>
          <a:p>
            <a:pPr marL="457200" lvl="1" indent="0">
              <a:buNone/>
            </a:pPr>
            <a:r>
              <a:rPr lang="en-US" sz="2600" b="1" i="1" dirty="0">
                <a:solidFill>
                  <a:srgbClr val="FFFF00"/>
                </a:solidFill>
              </a:rPr>
              <a:t>print(headers) </a:t>
            </a:r>
            <a:r>
              <a:rPr lang="en-US" sz="2600" b="1" i="1" dirty="0"/>
              <a:t># display the updated headers</a:t>
            </a:r>
            <a:endParaRPr lang="en-US" sz="26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8186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66</a:t>
            </a:fld>
            <a:endParaRPr lang="en-US" dirty="0"/>
          </a:p>
        </p:txBody>
      </p:sp>
      <p:pic>
        <p:nvPicPr>
          <p:cNvPr id="7" name="python_dnac_1" descr="python_dnac_1">
            <a:hlinkClick r:id="" action="ppaction://media"/>
            <a:extLst>
              <a:ext uri="{FF2B5EF4-FFF2-40B4-BE49-F238E27FC236}">
                <a16:creationId xmlns:a16="http://schemas.microsoft.com/office/drawing/2014/main" id="{5BFB7D66-74C2-B54B-9EEF-50B254EABB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359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104418" cy="4351338"/>
          </a:xfrm>
        </p:spPr>
        <p:txBody>
          <a:bodyPr>
            <a:normAutofit/>
          </a:bodyPr>
          <a:lstStyle/>
          <a:p>
            <a:r>
              <a:rPr lang="en-US" dirty="0"/>
              <a:t>Step 3 – Get a list of DNAC devices with the stored token</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devices</a:t>
            </a:r>
          </a:p>
          <a:p>
            <a:pPr marL="457200" lvl="1" indent="0">
              <a:buNone/>
            </a:pPr>
            <a:r>
              <a:rPr lang="en-US" b="1" i="1" dirty="0">
                <a:solidFill>
                  <a:srgbClr val="FFFF00"/>
                </a:solidFill>
              </a:rPr>
              <a:t>print() </a:t>
            </a:r>
            <a:r>
              <a:rPr lang="en-US" b="1" i="1" dirty="0"/>
              <a:t># blank line between output</a:t>
            </a:r>
            <a:endParaRPr lang="en-US" b="1" i="1" dirty="0">
              <a:solidFill>
                <a:srgbClr val="FFFF00"/>
              </a:solidFill>
            </a:endParaRP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()['response'][0]) </a:t>
            </a:r>
            <a:r>
              <a:rPr lang="en-US" b="1" i="1" dirty="0"/>
              <a:t># display the first device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8279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68</a:t>
            </a:fld>
            <a:endParaRPr lang="en-US" dirty="0"/>
          </a:p>
        </p:txBody>
      </p:sp>
      <p:pic>
        <p:nvPicPr>
          <p:cNvPr id="3" name="python_dnac_2" descr="python_dnac_2">
            <a:hlinkClick r:id="" action="ppaction://media"/>
            <a:extLst>
              <a:ext uri="{FF2B5EF4-FFF2-40B4-BE49-F238E27FC236}">
                <a16:creationId xmlns:a16="http://schemas.microsoft.com/office/drawing/2014/main" id="{7EAE86FE-4833-A846-90FA-7D27A08DF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2"/>
            <a:ext cx="12184062" cy="6653319"/>
          </a:xfrm>
          <a:prstGeom prst="rect">
            <a:avLst/>
          </a:prstGeom>
        </p:spPr>
      </p:pic>
    </p:spTree>
    <p:extLst>
      <p:ext uri="{BB962C8B-B14F-4D97-AF65-F5344CB8AC3E}">
        <p14:creationId xmlns:p14="http://schemas.microsoft.com/office/powerpoint/2010/main" val="39395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DNAC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1049000" cy="4760371"/>
          </a:xfrm>
        </p:spPr>
        <p:txBody>
          <a:bodyPr>
            <a:normAutofit/>
          </a:bodyPr>
          <a:lstStyle/>
          <a:p>
            <a:r>
              <a:rPr lang="en-US" dirty="0"/>
              <a:t>Step 4 – Run a ‘show version’ command on a device</a:t>
            </a:r>
          </a:p>
          <a:p>
            <a:pPr marL="457200" lvl="1" indent="0">
              <a:buNone/>
            </a:pPr>
            <a:r>
              <a:rPr lang="en-US" b="1" i="1" dirty="0" err="1">
                <a:solidFill>
                  <a:srgbClr val="FFFF00"/>
                </a:solidFill>
              </a:rPr>
              <a:t>cli_commands</a:t>
            </a:r>
            <a:r>
              <a:rPr lang="en-US" b="1" i="1" dirty="0">
                <a:solidFill>
                  <a:srgbClr val="FFFF00"/>
                </a:solidFill>
              </a:rPr>
              <a:t> = {'</a:t>
            </a:r>
            <a:r>
              <a:rPr lang="en-US" b="1" i="1" dirty="0" err="1">
                <a:solidFill>
                  <a:srgbClr val="FFFF00"/>
                </a:solidFill>
              </a:rPr>
              <a:t>name':'show</a:t>
            </a:r>
            <a:r>
              <a:rPr lang="en-US" b="1" i="1" dirty="0">
                <a:solidFill>
                  <a:srgbClr val="FFFF00"/>
                </a:solidFill>
              </a:rPr>
              <a:t> </a:t>
            </a:r>
            <a:r>
              <a:rPr lang="en-US" b="1" i="1" dirty="0" err="1">
                <a:solidFill>
                  <a:srgbClr val="FFFF00"/>
                </a:solidFill>
              </a:rPr>
              <a:t>ver</a:t>
            </a:r>
            <a:r>
              <a:rPr lang="en-US" b="1" i="1" dirty="0">
                <a:solidFill>
                  <a:srgbClr val="FFFF00"/>
                </a:solidFill>
              </a:rPr>
              <a:t>','commands':['show </a:t>
            </a:r>
            <a:r>
              <a:rPr lang="en-US" b="1" i="1" dirty="0" err="1">
                <a:solidFill>
                  <a:srgbClr val="FFFF00"/>
                </a:solidFill>
              </a:rPr>
              <a:t>ver</a:t>
            </a:r>
            <a:r>
              <a:rPr lang="en-US" b="1" i="1" dirty="0">
                <a:solidFill>
                  <a:srgbClr val="FFFF00"/>
                </a:solidFill>
              </a:rPr>
              <a:t>'],'</a:t>
            </a:r>
            <a:r>
              <a:rPr lang="en-US" b="1" i="1" dirty="0" err="1">
                <a:solidFill>
                  <a:srgbClr val="FFFF00"/>
                </a:solidFill>
              </a:rPr>
              <a:t>deviceUuids</a:t>
            </a:r>
            <a:r>
              <a:rPr lang="en-US" b="1" i="1" dirty="0">
                <a:solidFill>
                  <a:srgbClr val="FFFF00"/>
                </a:solidFill>
              </a:rPr>
              <a:t>':['3e48558a-237a-4bca-8823-0580b88c6acf']}</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sandboxdnac.cisco.com</a:t>
            </a:r>
            <a:r>
              <a:rPr lang="en-US" b="1" i="1" dirty="0">
                <a:solidFill>
                  <a:srgbClr val="FFFF00"/>
                </a:solidFill>
              </a:rPr>
              <a:t>/</a:t>
            </a:r>
            <a:r>
              <a:rPr lang="en-US" b="1" i="1" dirty="0" err="1">
                <a:solidFill>
                  <a:srgbClr val="FFFF00"/>
                </a:solidFill>
              </a:rPr>
              <a:t>dna</a:t>
            </a:r>
            <a:r>
              <a:rPr lang="en-US" b="1" i="1" dirty="0">
                <a:solidFill>
                  <a:srgbClr val="FFFF00"/>
                </a:solidFill>
              </a:rPr>
              <a:t>/intent/</a:t>
            </a:r>
            <a:r>
              <a:rPr lang="en-US" b="1" i="1" dirty="0" err="1">
                <a:solidFill>
                  <a:srgbClr val="FFFF00"/>
                </a:solidFill>
              </a:rPr>
              <a:t>api</a:t>
            </a:r>
            <a:r>
              <a:rPr lang="en-US" b="1" i="1" dirty="0">
                <a:solidFill>
                  <a:srgbClr val="FFFF00"/>
                </a:solidFill>
              </a:rPr>
              <a:t>/v1/network-device-</a:t>
            </a:r>
            <a:r>
              <a:rPr lang="en-US" b="1" i="1" dirty="0" err="1">
                <a:solidFill>
                  <a:srgbClr val="FFFF00"/>
                </a:solidFill>
              </a:rPr>
              <a:t>poller</a:t>
            </a:r>
            <a:r>
              <a:rPr lang="en-US" b="1" i="1" dirty="0">
                <a:solidFill>
                  <a:srgbClr val="FFFF00"/>
                </a:solidFill>
              </a:rPr>
              <a:t>/cli/read-request'</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cli_commands</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post_response.json</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may not allow POST/PUT operations </a:t>
            </a:r>
          </a:p>
          <a:p>
            <a:pPr lvl="1"/>
            <a:r>
              <a:rPr lang="en-US" dirty="0"/>
              <a:t>The response code and reason may be </a:t>
            </a:r>
            <a:r>
              <a:rPr lang="en-US" i="1" dirty="0"/>
              <a:t>403 Forbidden</a:t>
            </a:r>
          </a:p>
          <a:p>
            <a:pPr lvl="1"/>
            <a:r>
              <a:rPr lang="en-US" dirty="0"/>
              <a:t>The response code and reason may be </a:t>
            </a:r>
            <a:r>
              <a:rPr lang="en-US" i="1" dirty="0"/>
              <a:t>202 Accepted </a:t>
            </a:r>
            <a:r>
              <a:rPr lang="en-US" dirty="0"/>
              <a:t>with a task ID</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40716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REST API Calls With cURL</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2" name="python_dnac_3" descr="python_dnac_3">
            <a:hlinkClick r:id="" action="ppaction://media"/>
            <a:extLst>
              <a:ext uri="{FF2B5EF4-FFF2-40B4-BE49-F238E27FC236}">
                <a16:creationId xmlns:a16="http://schemas.microsoft.com/office/drawing/2014/main" id="{2794A712-820B-BA4F-ADBB-62B2377D1E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50852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Meraki</a:t>
            </a:r>
          </a:p>
        </p:txBody>
      </p:sp>
    </p:spTree>
    <p:extLst>
      <p:ext uri="{BB962C8B-B14F-4D97-AF65-F5344CB8AC3E}">
        <p14:creationId xmlns:p14="http://schemas.microsoft.com/office/powerpoint/2010/main" val="42627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199" y="1825625"/>
            <a:ext cx="11123951" cy="4351338"/>
          </a:xfrm>
        </p:spPr>
        <p:txBody>
          <a:bodyPr>
            <a:normAutofit/>
          </a:bodyPr>
          <a:lstStyle/>
          <a:p>
            <a:r>
              <a:rPr lang="en-US" dirty="0"/>
              <a:t>What is it?</a:t>
            </a:r>
          </a:p>
          <a:p>
            <a:pPr lvl="1"/>
            <a:r>
              <a:rPr lang="en-US" dirty="0"/>
              <a:t>Cloud-controlled platform with a variety of managed products</a:t>
            </a:r>
          </a:p>
          <a:p>
            <a:pPr lvl="1"/>
            <a:r>
              <a:rPr lang="en-US" dirty="0"/>
              <a:t>Routing, switching, wireless, network security, physical security platforms, &amp; MDM</a:t>
            </a:r>
          </a:p>
          <a:p>
            <a:r>
              <a:rPr lang="en-US" dirty="0"/>
              <a:t>What is the controller?</a:t>
            </a:r>
          </a:p>
          <a:p>
            <a:pPr lvl="1"/>
            <a:r>
              <a:rPr lang="en-US" dirty="0"/>
              <a:t>Meraki Cloud</a:t>
            </a:r>
          </a:p>
          <a:p>
            <a:r>
              <a:rPr lang="en-US" dirty="0"/>
              <a:t>REST API Details:</a:t>
            </a:r>
          </a:p>
          <a:p>
            <a:pPr lvl="1"/>
            <a:r>
              <a:rPr lang="en-US" dirty="0"/>
              <a:t>Transport - HTTPS</a:t>
            </a:r>
          </a:p>
          <a:p>
            <a:pPr lvl="1"/>
            <a:r>
              <a:rPr lang="en-US" dirty="0"/>
              <a:t>Methods – GET, POST, PUT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72</a:t>
            </a:fld>
            <a:endParaRPr lang="en-US" dirty="0"/>
          </a:p>
        </p:txBody>
      </p:sp>
    </p:spTree>
    <p:extLst>
      <p:ext uri="{BB962C8B-B14F-4D97-AF65-F5344CB8AC3E}">
        <p14:creationId xmlns:p14="http://schemas.microsoft.com/office/powerpoint/2010/main" val="31774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44266" cy="4351338"/>
          </a:xfrm>
        </p:spPr>
        <p:txBody>
          <a:bodyPr>
            <a:normAutofit/>
          </a:bodyPr>
          <a:lstStyle/>
          <a:p>
            <a:r>
              <a:rPr lang="en-US" dirty="0"/>
              <a:t>Dashboard API Authentication</a:t>
            </a:r>
          </a:p>
          <a:p>
            <a:pPr lvl="1"/>
            <a:r>
              <a:rPr lang="en-US" dirty="0"/>
              <a:t>Base URL – </a:t>
            </a:r>
            <a:r>
              <a:rPr lang="en-US" b="1" i="1" dirty="0">
                <a:solidFill>
                  <a:srgbClr val="FFFF00"/>
                </a:solidFill>
              </a:rPr>
              <a:t>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a:t>
            </a:r>
          </a:p>
          <a:p>
            <a:pPr marL="457200" lvl="1" indent="0">
              <a:buNone/>
            </a:pPr>
            <a:endParaRPr lang="en-US" b="1" i="1" dirty="0"/>
          </a:p>
          <a:p>
            <a:pPr lvl="1"/>
            <a:r>
              <a:rPr lang="en-US" dirty="0"/>
              <a:t>Requires an API token in the custom header </a:t>
            </a:r>
            <a:r>
              <a:rPr lang="en-US" b="1" i="1" dirty="0">
                <a:solidFill>
                  <a:srgbClr val="FFFF00"/>
                </a:solidFill>
              </a:rPr>
              <a:t>X-Cisco-Meraki-API-Key</a:t>
            </a:r>
          </a:p>
          <a:p>
            <a:pPr marL="457200" lvl="1" indent="0">
              <a:buNone/>
            </a:pPr>
            <a:r>
              <a:rPr lang="en-US" b="1" i="1" dirty="0">
                <a:solidFill>
                  <a:srgbClr val="FFFF00"/>
                </a:solidFill>
              </a:rPr>
              <a:t>{"X-Cisco-Meraki-API-Key</a:t>
            </a:r>
            <a:r>
              <a:rPr lang="en-US" b="1" i="1" dirty="0"/>
              <a:t>":"</a:t>
            </a:r>
            <a:r>
              <a:rPr lang="en-US" b="1" i="1" dirty="0" err="1">
                <a:solidFill>
                  <a:srgbClr val="FF0000"/>
                </a:solidFill>
              </a:rPr>
              <a:t>api_token</a:t>
            </a:r>
            <a:r>
              <a:rPr lang="en-US" b="1" i="1" dirty="0"/>
              <a:t>"</a:t>
            </a:r>
            <a:r>
              <a:rPr lang="en-US" b="1" i="1" dirty="0">
                <a:solidFill>
                  <a:srgbClr val="FFFF00"/>
                </a:solidFill>
              </a:rPr>
              <a:t>}</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129173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p:txBody>
          <a:bodyPr/>
          <a:lstStyle/>
          <a:p>
            <a:r>
              <a:rPr lang="en-US" dirty="0"/>
              <a:t>Meraki</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API documentation:</a:t>
            </a:r>
          </a:p>
          <a:p>
            <a:pPr lvl="1"/>
            <a:r>
              <a:rPr lang="en-US" dirty="0">
                <a:hlinkClick r:id="rId3"/>
              </a:rPr>
              <a:t>https://developer.cisco.com/meraki/api/</a:t>
            </a:r>
            <a:r>
              <a:rPr lang="en-US" dirty="0"/>
              <a:t> (Dashboard API)</a:t>
            </a:r>
          </a:p>
          <a:p>
            <a:r>
              <a:rPr lang="en-US" dirty="0"/>
              <a:t>Lab Resources</a:t>
            </a:r>
          </a:p>
          <a:p>
            <a:pPr lvl="1"/>
            <a:r>
              <a:rPr lang="en-US" dirty="0"/>
              <a:t>WWT Platform</a:t>
            </a:r>
          </a:p>
          <a:p>
            <a:pPr lvl="2"/>
            <a:r>
              <a:rPr lang="en-US" dirty="0"/>
              <a:t>N/A</a:t>
            </a:r>
          </a:p>
          <a:p>
            <a:pPr lvl="1"/>
            <a:r>
              <a:rPr lang="en-US" dirty="0"/>
              <a:t>Cisco </a:t>
            </a:r>
            <a:r>
              <a:rPr lang="en-US" dirty="0" err="1"/>
              <a:t>DevNet</a:t>
            </a:r>
            <a:endParaRPr lang="en-US" dirty="0"/>
          </a:p>
          <a:p>
            <a:pPr lvl="2"/>
            <a:r>
              <a:rPr lang="en-US" dirty="0">
                <a:hlinkClick r:id="rId4"/>
              </a:rPr>
              <a:t>https://developer.cisco.com/meraki/api-v1</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284835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67035" cy="4351338"/>
          </a:xfrm>
        </p:spPr>
        <p:txBody>
          <a:bodyPr>
            <a:normAutofit/>
          </a:bodyPr>
          <a:lstStyle/>
          <a:p>
            <a:r>
              <a:rPr lang="en-US" dirty="0"/>
              <a:t>Step 1 – Store the API key in an environment variable</a:t>
            </a:r>
          </a:p>
          <a:p>
            <a:pPr lvl="1"/>
            <a:r>
              <a:rPr lang="en-US" b="1" i="1" dirty="0"/>
              <a:t>This is the static </a:t>
            </a:r>
            <a:r>
              <a:rPr lang="en-US" b="1" i="1" dirty="0" err="1"/>
              <a:t>DevNet</a:t>
            </a:r>
            <a:r>
              <a:rPr lang="en-US" b="1" i="1" dirty="0"/>
              <a:t> Sandbox Meraki API token:</a:t>
            </a:r>
            <a:endParaRPr lang="en-US" dirty="0"/>
          </a:p>
          <a:p>
            <a:pPr marL="457200" lvl="1" indent="0">
              <a:buNone/>
            </a:pPr>
            <a:r>
              <a:rPr lang="en-US" b="1" i="1" dirty="0">
                <a:solidFill>
                  <a:srgbClr val="FFFF00"/>
                </a:solidFill>
              </a:rPr>
              <a:t>export MERAKI_TOKEN=</a:t>
            </a:r>
            <a:r>
              <a:rPr lang="en-US" b="1" i="1" dirty="0">
                <a:solidFill>
                  <a:srgbClr val="FF0000"/>
                </a:solidFill>
              </a:rPr>
              <a:t>6bec40cf957de430a6f1f2baa056b99a4fac9ea0</a:t>
            </a:r>
            <a:endParaRPr lang="en-US" b="1" i="1" dirty="0"/>
          </a:p>
          <a:p>
            <a:endParaRPr lang="en-US" dirty="0"/>
          </a:p>
          <a:p>
            <a:r>
              <a:rPr lang="en-US" dirty="0"/>
              <a:t>Step 2 – Get a list of Meraki organizations with the API token</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GET --</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 \</a:t>
            </a:r>
          </a:p>
          <a:p>
            <a:pPr marL="457200" lvl="1" indent="0">
              <a:buNone/>
            </a:pPr>
            <a:r>
              <a:rPr lang="en-US" b="1" i="1" dirty="0">
                <a:solidFill>
                  <a:srgbClr val="FFFF00"/>
                </a:solidFill>
              </a:rPr>
              <a:t>-H X-Cisco-Meraki-API-Key:$MERAKI_TOKEN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75</a:t>
            </a:fld>
            <a:endParaRPr lang="en-US" dirty="0"/>
          </a:p>
        </p:txBody>
      </p:sp>
    </p:spTree>
    <p:extLst>
      <p:ext uri="{BB962C8B-B14F-4D97-AF65-F5344CB8AC3E}">
        <p14:creationId xmlns:p14="http://schemas.microsoft.com/office/powerpoint/2010/main" val="309121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76</a:t>
            </a:fld>
            <a:endParaRPr lang="en-US" dirty="0"/>
          </a:p>
        </p:txBody>
      </p:sp>
      <p:pic>
        <p:nvPicPr>
          <p:cNvPr id="2" name="curl_meraki_1" descr="curl_meraki_1">
            <a:hlinkClick r:id="" action="ppaction://media"/>
            <a:extLst>
              <a:ext uri="{FF2B5EF4-FFF2-40B4-BE49-F238E27FC236}">
                <a16:creationId xmlns:a16="http://schemas.microsoft.com/office/drawing/2014/main" id="{F512655B-BE81-C44F-9E0F-232E21BC5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405259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1095300" cy="4351338"/>
          </a:xfrm>
        </p:spPr>
        <p:txBody>
          <a:bodyPr>
            <a:normAutofit/>
          </a:bodyPr>
          <a:lstStyle/>
          <a:p>
            <a:r>
              <a:rPr lang="en-US" dirty="0"/>
              <a:t>Step 3 – Create a new Meraki Organization Network</a:t>
            </a:r>
          </a:p>
          <a:p>
            <a:pPr marL="457200" lvl="1" indent="0">
              <a:buNone/>
            </a:pPr>
            <a:r>
              <a:rPr lang="en-US" b="1" i="1" dirty="0">
                <a:solidFill>
                  <a:srgbClr val="FFFF00"/>
                </a:solidFill>
              </a:rPr>
              <a:t>curl -</a:t>
            </a:r>
            <a:r>
              <a:rPr lang="en-US" b="1" i="1" dirty="0" err="1">
                <a:solidFill>
                  <a:srgbClr val="FFFF00"/>
                </a:solidFill>
              </a:rPr>
              <a:t>iLX</a:t>
            </a:r>
            <a:r>
              <a:rPr lang="en-US" b="1" i="1" dirty="0">
                <a:solidFill>
                  <a:srgbClr val="FFFF00"/>
                </a:solidFill>
              </a:rPr>
              <a:t> POST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 \</a:t>
            </a:r>
          </a:p>
          <a:p>
            <a:pPr marL="457200" lvl="1" indent="0">
              <a:buNone/>
            </a:pPr>
            <a:r>
              <a:rPr lang="en-US" b="1" i="1" dirty="0">
                <a:solidFill>
                  <a:srgbClr val="FFFF00"/>
                </a:solidFill>
              </a:rPr>
              <a:t>-H 'Content-Type: application/json' -H 'X-Cisco-Meraki-API-Key:'$MERAKI_TOKEN \</a:t>
            </a:r>
          </a:p>
          <a:p>
            <a:pPr marL="457200" lvl="1" indent="0">
              <a:buNone/>
            </a:pPr>
            <a:r>
              <a:rPr lang="en-US" b="1" i="1" dirty="0">
                <a:solidFill>
                  <a:srgbClr val="FFFF00"/>
                </a:solidFill>
              </a:rPr>
              <a:t>--data-raw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["switch"],"</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lvl="1"/>
            <a:endParaRPr lang="en-US" dirty="0"/>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77</a:t>
            </a:fld>
            <a:endParaRPr lang="en-US" dirty="0"/>
          </a:p>
        </p:txBody>
      </p:sp>
    </p:spTree>
    <p:extLst>
      <p:ext uri="{BB962C8B-B14F-4D97-AF65-F5344CB8AC3E}">
        <p14:creationId xmlns:p14="http://schemas.microsoft.com/office/powerpoint/2010/main" val="20655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78</a:t>
            </a:fld>
            <a:endParaRPr lang="en-US" dirty="0"/>
          </a:p>
        </p:txBody>
      </p:sp>
      <p:pic>
        <p:nvPicPr>
          <p:cNvPr id="2" name="curl_meraki_2" descr="curl_meraki_2">
            <a:hlinkClick r:id="" action="ppaction://media"/>
            <a:extLst>
              <a:ext uri="{FF2B5EF4-FFF2-40B4-BE49-F238E27FC236}">
                <a16:creationId xmlns:a16="http://schemas.microsoft.com/office/drawing/2014/main" id="{3B4A33D3-187B-B442-A8FE-70DE4F2D5F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712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p:txBody>
          <a:bodyPr>
            <a:normAutofit/>
          </a:bodyPr>
          <a:lstStyle/>
          <a:p>
            <a:r>
              <a:rPr lang="en-US" dirty="0"/>
              <a:t>Step 1 – Get a list of Meraki organizations with the API token</a:t>
            </a:r>
          </a:p>
          <a:p>
            <a:pPr marL="457200" lvl="1" indent="0">
              <a:buNone/>
            </a:pPr>
            <a:r>
              <a:rPr lang="en-US" b="1" i="1" dirty="0">
                <a:solidFill>
                  <a:srgbClr val="FFFF00"/>
                </a:solidFill>
              </a:rPr>
              <a:t>import requests, </a:t>
            </a:r>
            <a:r>
              <a:rPr lang="en-US" b="1" i="1" dirty="0" err="1">
                <a:solidFill>
                  <a:srgbClr val="FFFF00"/>
                </a:solidFill>
              </a:rPr>
              <a:t>os</a:t>
            </a:r>
            <a:endParaRPr lang="en-US" b="1" i="1" dirty="0">
              <a:solidFill>
                <a:srgbClr val="FFFF00"/>
              </a:solidFill>
            </a:endParaRP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a:solidFill>
                  <a:srgbClr val="FFFF00"/>
                </a:solidFill>
              </a:rPr>
              <a:t>headers = {'</a:t>
            </a:r>
            <a:r>
              <a:rPr lang="en-US" b="1" i="1" dirty="0" err="1">
                <a:solidFill>
                  <a:srgbClr val="FFFF00"/>
                </a:solidFill>
              </a:rPr>
              <a:t>Content-Type':'application</a:t>
            </a:r>
            <a:r>
              <a:rPr lang="en-US" b="1" i="1" dirty="0">
                <a:solidFill>
                  <a:srgbClr val="FFFF00"/>
                </a:solidFill>
              </a:rPr>
              <a:t>/json'}</a:t>
            </a:r>
          </a:p>
          <a:p>
            <a:pPr marL="457200" lvl="1" indent="0">
              <a:buNone/>
            </a:pPr>
            <a:r>
              <a:rPr lang="en-US" b="1" i="1" dirty="0" err="1">
                <a:solidFill>
                  <a:srgbClr val="FFFF00"/>
                </a:solidFill>
              </a:rPr>
              <a:t>headers.update</a:t>
            </a:r>
            <a:r>
              <a:rPr lang="en-US" b="1" i="1" dirty="0">
                <a:solidFill>
                  <a:srgbClr val="FFFF00"/>
                </a:solidFill>
              </a:rPr>
              <a:t>({'X-Cisco-Meraki-API-Key':</a:t>
            </a:r>
            <a:r>
              <a:rPr lang="en-US" b="1" i="1" dirty="0" err="1">
                <a:solidFill>
                  <a:srgbClr val="FFFF00"/>
                </a:solidFill>
              </a:rPr>
              <a:t>os.getenv</a:t>
            </a:r>
            <a:r>
              <a:rPr lang="en-US" b="1" i="1" dirty="0">
                <a:solidFill>
                  <a:srgbClr val="FFFF00"/>
                </a:solidFill>
              </a:rPr>
              <a:t>('MERAKI_TOKEN')})</a:t>
            </a:r>
          </a:p>
          <a:p>
            <a:pPr marL="457200" lvl="1" indent="0">
              <a:buNone/>
            </a:pPr>
            <a:r>
              <a:rPr lang="en-US" b="1" i="1" dirty="0" err="1">
                <a:solidFill>
                  <a:srgbClr val="FFFF00"/>
                </a:solidFill>
              </a:rPr>
              <a:t>get_url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requests.get</a:t>
            </a:r>
            <a:r>
              <a:rPr lang="en-US" b="1" i="1" dirty="0">
                <a:solidFill>
                  <a:srgbClr val="FFFF00"/>
                </a:solidFill>
              </a:rPr>
              <a:t>(</a:t>
            </a:r>
            <a:r>
              <a:rPr lang="en-US" b="1" i="1" dirty="0" err="1">
                <a:solidFill>
                  <a:srgbClr val="FFFF00"/>
                </a:solidFill>
              </a:rPr>
              <a:t>get_url</a:t>
            </a:r>
            <a:r>
              <a:rPr lang="en-US" b="1" i="1" dirty="0">
                <a:solidFill>
                  <a:srgbClr val="FFFF00"/>
                </a:solidFill>
              </a:rPr>
              <a:t>, headers=headers)</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organizations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p>
          <a:p>
            <a:pPr marL="457200" lvl="1" indent="0">
              <a:buNone/>
            </a:pPr>
            <a:r>
              <a:rPr lang="en-US" b="1" i="1" dirty="0">
                <a:solidFill>
                  <a:srgbClr val="FFFF00"/>
                </a:solidFill>
              </a:rPr>
              <a:t>print(</a:t>
            </a:r>
            <a:r>
              <a:rPr lang="en-US" b="1" i="1" dirty="0" err="1">
                <a:solidFill>
                  <a:srgbClr val="FFFF00"/>
                </a:solidFill>
              </a:rPr>
              <a:t>get_response.json</a:t>
            </a:r>
            <a:r>
              <a:rPr lang="en-US" b="1" i="1" dirty="0">
                <a:solidFill>
                  <a:srgbClr val="FFFF00"/>
                </a:solidFill>
              </a:rPr>
              <a:t>()[0]) </a:t>
            </a:r>
            <a:r>
              <a:rPr lang="en-US" b="1" i="1" dirty="0"/>
              <a:t># display the first organization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79</a:t>
            </a:fld>
            <a:endParaRPr lang="en-US" dirty="0"/>
          </a:p>
        </p:txBody>
      </p:sp>
    </p:spTree>
    <p:extLst>
      <p:ext uri="{BB962C8B-B14F-4D97-AF65-F5344CB8AC3E}">
        <p14:creationId xmlns:p14="http://schemas.microsoft.com/office/powerpoint/2010/main" val="86634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cURL?</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89351" y="1802476"/>
            <a:ext cx="8013298" cy="2294962"/>
          </a:xfrm>
        </p:spPr>
        <p:txBody>
          <a:bodyPr>
            <a:normAutofit/>
          </a:bodyPr>
          <a:lstStyle/>
          <a:p>
            <a:pPr marL="0" indent="0" algn="ctr">
              <a:buNone/>
            </a:pPr>
            <a:r>
              <a:rPr lang="en-US" i="1" dirty="0"/>
              <a:t>“cURL is a command-line tool for getting or sending data including files using URL syntax.”</a:t>
            </a:r>
          </a:p>
          <a:p>
            <a:pPr marL="0" indent="0" algn="ctr">
              <a:buNone/>
            </a:pPr>
            <a:r>
              <a:rPr lang="en-US" dirty="0">
                <a:hlinkClick r:id="rId3"/>
              </a:rPr>
              <a:t>https://en.wikipedia.org/wiki/CURL#cURL</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For our purpose, cURL allows us to make REST API calls from a terminal</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80</a:t>
            </a:fld>
            <a:endParaRPr lang="en-US" dirty="0"/>
          </a:p>
        </p:txBody>
      </p:sp>
      <p:pic>
        <p:nvPicPr>
          <p:cNvPr id="2" name="python_meraki_1" descr="python_meraki_1">
            <a:hlinkClick r:id="" action="ppaction://media"/>
            <a:extLst>
              <a:ext uri="{FF2B5EF4-FFF2-40B4-BE49-F238E27FC236}">
                <a16:creationId xmlns:a16="http://schemas.microsoft.com/office/drawing/2014/main" id="{CD53BF3F-010B-1F4D-956B-22B01426D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84062" cy="6653319"/>
          </a:xfrm>
          <a:prstGeom prst="rect">
            <a:avLst/>
          </a:prstGeom>
        </p:spPr>
      </p:pic>
    </p:spTree>
    <p:extLst>
      <p:ext uri="{BB962C8B-B14F-4D97-AF65-F5344CB8AC3E}">
        <p14:creationId xmlns:p14="http://schemas.microsoft.com/office/powerpoint/2010/main" val="29724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Python – </a:t>
            </a:r>
            <a:r>
              <a:rPr lang="en-US" dirty="0" err="1"/>
              <a:t>DevNet</a:t>
            </a:r>
            <a:r>
              <a:rPr lang="en-US" dirty="0"/>
              <a:t> Always-On Meraki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1049000" cy="4351338"/>
          </a:xfrm>
        </p:spPr>
        <p:txBody>
          <a:bodyPr>
            <a:normAutofit/>
          </a:bodyPr>
          <a:lstStyle/>
          <a:p>
            <a:r>
              <a:rPr lang="en-US" dirty="0"/>
              <a:t>Step 2 – Create a new Meraki network</a:t>
            </a:r>
          </a:p>
          <a:p>
            <a:pPr marL="457200" lvl="1" indent="0">
              <a:buNone/>
            </a:pPr>
            <a:r>
              <a:rPr lang="en-US" b="1" i="1" dirty="0" err="1">
                <a:solidFill>
                  <a:srgbClr val="FFFF00"/>
                </a:solidFill>
              </a:rPr>
              <a:t>new_network</a:t>
            </a:r>
            <a:r>
              <a:rPr lang="en-US" b="1" i="1" dirty="0">
                <a:solidFill>
                  <a:srgbClr val="FFFF00"/>
                </a:solidFill>
              </a:rPr>
              <a:t> = {'</a:t>
            </a:r>
            <a:r>
              <a:rPr lang="en-US" b="1" i="1" dirty="0" err="1">
                <a:solidFill>
                  <a:srgbClr val="FFFF00"/>
                </a:solidFill>
              </a:rPr>
              <a:t>name':'LA</a:t>
            </a:r>
            <a:r>
              <a:rPr lang="en-US" b="1" i="1" dirty="0">
                <a:solidFill>
                  <a:srgbClr val="FFFF00"/>
                </a:solidFill>
              </a:rPr>
              <a:t> Office','</a:t>
            </a:r>
            <a:r>
              <a:rPr lang="en-US" b="1" i="1" dirty="0" err="1">
                <a:solidFill>
                  <a:srgbClr val="FFFF00"/>
                </a:solidFill>
              </a:rPr>
              <a:t>productTypes</a:t>
            </a:r>
            <a:r>
              <a:rPr lang="en-US" b="1" i="1" dirty="0">
                <a:solidFill>
                  <a:srgbClr val="FFFF00"/>
                </a:solidFill>
              </a:rPr>
              <a:t>': [</a:t>
            </a:r>
            <a:r>
              <a:rPr lang="en-US" b="1" i="1">
                <a:solidFill>
                  <a:srgbClr val="FFFF00"/>
                </a:solidFill>
              </a:rPr>
              <a:t>'switch'],</a:t>
            </a:r>
            <a:r>
              <a:rPr lang="en-US" b="1" i="1" dirty="0">
                <a:solidFill>
                  <a:srgbClr val="FFFF00"/>
                </a:solidFill>
              </a:rPr>
              <a:t>'</a:t>
            </a:r>
            <a:r>
              <a:rPr lang="en-US" b="1" i="1" dirty="0" err="1">
                <a:solidFill>
                  <a:srgbClr val="FFFF00"/>
                </a:solidFill>
              </a:rPr>
              <a:t>timeZone</a:t>
            </a:r>
            <a:r>
              <a:rPr lang="en-US" b="1" i="1" dirty="0">
                <a:solidFill>
                  <a:srgbClr val="FFFF00"/>
                </a:solidFill>
              </a:rPr>
              <a:t>':'America/</a:t>
            </a:r>
            <a:r>
              <a:rPr lang="en-US" b="1" i="1" dirty="0" err="1">
                <a:solidFill>
                  <a:srgbClr val="FFFF00"/>
                </a:solidFill>
              </a:rPr>
              <a:t>Los_Angeles</a:t>
            </a:r>
            <a:r>
              <a:rPr lang="en-US" b="1" i="1" dirty="0">
                <a:solidFill>
                  <a:srgbClr val="FFFF00"/>
                </a:solidFill>
              </a:rPr>
              <a:t>'}</a:t>
            </a:r>
          </a:p>
          <a:p>
            <a:pPr marL="457200" lvl="1" indent="0">
              <a:buNone/>
            </a:pPr>
            <a:r>
              <a:rPr lang="en-US" b="1" i="1" dirty="0" err="1">
                <a:solidFill>
                  <a:srgbClr val="FFFF00"/>
                </a:solidFill>
              </a:rPr>
              <a:t>post_url</a:t>
            </a:r>
            <a:r>
              <a:rPr lang="en-US" b="1" i="1" dirty="0">
                <a:solidFill>
                  <a:srgbClr val="FFFF00"/>
                </a:solidFill>
              </a:rPr>
              <a:t> = 'https://</a:t>
            </a:r>
            <a:r>
              <a:rPr lang="en-US" b="1" i="1" dirty="0" err="1">
                <a:solidFill>
                  <a:srgbClr val="FFFF00"/>
                </a:solidFill>
              </a:rPr>
              <a:t>api.meraki.com</a:t>
            </a:r>
            <a:r>
              <a:rPr lang="en-US" b="1" i="1" dirty="0">
                <a:solidFill>
                  <a:srgbClr val="FFFF00"/>
                </a:solidFill>
              </a:rPr>
              <a:t>/</a:t>
            </a:r>
            <a:r>
              <a:rPr lang="en-US" b="1" i="1" dirty="0" err="1">
                <a:solidFill>
                  <a:srgbClr val="FFFF00"/>
                </a:solidFill>
              </a:rPr>
              <a:t>api</a:t>
            </a:r>
            <a:r>
              <a:rPr lang="en-US" b="1" i="1" dirty="0">
                <a:solidFill>
                  <a:srgbClr val="FFFF00"/>
                </a:solidFill>
              </a:rPr>
              <a:t>/v1/organizations/549236/networks'</a:t>
            </a:r>
          </a:p>
          <a:p>
            <a:pPr marL="457200" lvl="1" indent="0">
              <a:buNone/>
            </a:pPr>
            <a:r>
              <a:rPr lang="en-US" b="1" i="1" dirty="0" err="1">
                <a:solidFill>
                  <a:srgbClr val="FFFF00"/>
                </a:solidFill>
              </a:rPr>
              <a:t>post_response</a:t>
            </a:r>
            <a:r>
              <a:rPr lang="en-US" b="1" i="1" dirty="0">
                <a:solidFill>
                  <a:srgbClr val="FFFF00"/>
                </a:solidFill>
              </a:rPr>
              <a:t> = </a:t>
            </a:r>
            <a:r>
              <a:rPr lang="en-US" b="1" i="1" dirty="0" err="1">
                <a:solidFill>
                  <a:srgbClr val="FFFF00"/>
                </a:solidFill>
              </a:rPr>
              <a:t>requests.post</a:t>
            </a:r>
            <a:r>
              <a:rPr lang="en-US" b="1" i="1" dirty="0">
                <a:solidFill>
                  <a:srgbClr val="FFFF00"/>
                </a:solidFill>
              </a:rPr>
              <a:t>(</a:t>
            </a:r>
            <a:r>
              <a:rPr lang="en-US" b="1" i="1" dirty="0" err="1">
                <a:solidFill>
                  <a:srgbClr val="FFFF00"/>
                </a:solidFill>
              </a:rPr>
              <a:t>post_url</a:t>
            </a:r>
            <a:r>
              <a:rPr lang="en-US" b="1" i="1" dirty="0">
                <a:solidFill>
                  <a:srgbClr val="FFFF00"/>
                </a:solidFill>
              </a:rPr>
              <a:t>, headers=headers, json=</a:t>
            </a:r>
            <a:r>
              <a:rPr lang="en-US" b="1" i="1" dirty="0" err="1">
                <a:solidFill>
                  <a:srgbClr val="FFFF00"/>
                </a:solidFill>
              </a:rPr>
              <a:t>new_network</a:t>
            </a:r>
            <a:r>
              <a:rPr lang="en-US" b="1" i="1" dirty="0">
                <a:solidFill>
                  <a:srgbClr val="FFFF00"/>
                </a:solidFill>
              </a:rPr>
              <a:t>)</a:t>
            </a:r>
          </a:p>
          <a:p>
            <a:pPr marL="457200" lvl="1" indent="0">
              <a:buNone/>
            </a:pPr>
            <a:r>
              <a:rPr lang="en-US" b="1" i="1" dirty="0">
                <a:solidFill>
                  <a:srgbClr val="FFFF00"/>
                </a:solidFill>
              </a:rPr>
              <a:t>print(f'{</a:t>
            </a:r>
            <a:r>
              <a:rPr lang="en-US" b="1" i="1" dirty="0" err="1">
                <a:solidFill>
                  <a:srgbClr val="FFFF00"/>
                </a:solidFill>
              </a:rPr>
              <a:t>post_response.status_code</a:t>
            </a:r>
            <a:r>
              <a:rPr lang="en-US" b="1" i="1" dirty="0">
                <a:solidFill>
                  <a:srgbClr val="FFFF00"/>
                </a:solidFill>
              </a:rPr>
              <a:t>} {</a:t>
            </a:r>
            <a:r>
              <a:rPr lang="en-US" b="1" i="1" dirty="0" err="1">
                <a:solidFill>
                  <a:srgbClr val="FFFF00"/>
                </a:solidFill>
              </a:rPr>
              <a:t>post_response.reason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post_response.text</a:t>
            </a:r>
            <a:r>
              <a:rPr lang="en-US" b="1" i="1" dirty="0">
                <a:solidFill>
                  <a:srgbClr val="FFFF00"/>
                </a:solidFill>
              </a:rPr>
              <a:t>)</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 </a:t>
            </a:r>
          </a:p>
          <a:p>
            <a:pPr lvl="1"/>
            <a:r>
              <a:rPr lang="en-US" dirty="0"/>
              <a:t>The response code and reason will be </a:t>
            </a:r>
            <a:r>
              <a:rPr lang="en-US" i="1" dirty="0"/>
              <a:t>403 Forbidden</a:t>
            </a:r>
          </a:p>
          <a:p>
            <a:pPr lvl="1"/>
            <a:r>
              <a:rPr lang="en-US" dirty="0"/>
              <a:t>A live Meraki system will return JSON data with new Network details</a:t>
            </a:r>
          </a:p>
          <a:p>
            <a:pPr marL="457200" lvl="1" indent="0">
              <a:buNone/>
            </a:pP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81</a:t>
            </a:fld>
            <a:endParaRPr lang="en-US" dirty="0"/>
          </a:p>
        </p:txBody>
      </p:sp>
    </p:spTree>
    <p:extLst>
      <p:ext uri="{BB962C8B-B14F-4D97-AF65-F5344CB8AC3E}">
        <p14:creationId xmlns:p14="http://schemas.microsoft.com/office/powerpoint/2010/main" val="16988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82</a:t>
            </a:fld>
            <a:endParaRPr lang="en-US" dirty="0"/>
          </a:p>
        </p:txBody>
      </p:sp>
      <p:pic>
        <p:nvPicPr>
          <p:cNvPr id="3" name="python_meraki_2" descr="python_meraki_2">
            <a:hlinkClick r:id="" action="ppaction://media"/>
            <a:extLst>
              <a:ext uri="{FF2B5EF4-FFF2-40B4-BE49-F238E27FC236}">
                <a16:creationId xmlns:a16="http://schemas.microsoft.com/office/drawing/2014/main" id="{782F8051-EA1B-754B-9A2D-C143F6D404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42106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Cisco Platform APIs – SD-WAN</a:t>
            </a:r>
          </a:p>
        </p:txBody>
      </p:sp>
    </p:spTree>
    <p:extLst>
      <p:ext uri="{BB962C8B-B14F-4D97-AF65-F5344CB8AC3E}">
        <p14:creationId xmlns:p14="http://schemas.microsoft.com/office/powerpoint/2010/main" val="7677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p:txBody>
          <a:bodyPr>
            <a:normAutofit/>
          </a:bodyPr>
          <a:lstStyle/>
          <a:p>
            <a:r>
              <a:rPr lang="en-US" dirty="0"/>
              <a:t>What is it?</a:t>
            </a:r>
          </a:p>
          <a:p>
            <a:pPr lvl="1"/>
            <a:r>
              <a:rPr lang="en-US" dirty="0"/>
              <a:t>WAN router SDN solution, formerly </a:t>
            </a:r>
            <a:r>
              <a:rPr lang="en-US" dirty="0" err="1"/>
              <a:t>Viptela</a:t>
            </a:r>
            <a:r>
              <a:rPr lang="en-US" dirty="0"/>
              <a:t> (physical &amp; virtual)</a:t>
            </a:r>
          </a:p>
          <a:p>
            <a:pPr lvl="1"/>
            <a:r>
              <a:rPr lang="en-US" dirty="0"/>
              <a:t>Spans on-premises, co-location, &amp; public cloud environments</a:t>
            </a:r>
          </a:p>
          <a:p>
            <a:r>
              <a:rPr lang="en-US" dirty="0"/>
              <a:t>What is the controller?</a:t>
            </a:r>
          </a:p>
          <a:p>
            <a:pPr lvl="1"/>
            <a:r>
              <a:rPr lang="en-US" dirty="0" err="1"/>
              <a:t>vManage</a:t>
            </a:r>
            <a:r>
              <a:rPr lang="en-US" dirty="0"/>
              <a:t> </a:t>
            </a:r>
          </a:p>
          <a:p>
            <a:r>
              <a:rPr lang="en-US" dirty="0"/>
              <a:t>REST API Details:</a:t>
            </a:r>
          </a:p>
          <a:p>
            <a:pPr lvl="1"/>
            <a:r>
              <a:rPr lang="en-US" dirty="0"/>
              <a:t>Transport – HTTPS</a:t>
            </a:r>
          </a:p>
          <a:p>
            <a:pPr lvl="1"/>
            <a:r>
              <a:rPr lang="en-US" dirty="0"/>
              <a:t>Methods – GET, POST, &amp; DELETE</a:t>
            </a:r>
          </a:p>
          <a:p>
            <a:pPr lvl="1"/>
            <a:r>
              <a:rPr lang="en-US" dirty="0"/>
              <a:t>Content type – JSON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3967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0.5"/>
                                      </p:to>
                                    </p:set>
                                    <p:animEffect filter="image" prLst="opacity: 0.5">
                                      <p:cBhvr rctx="IE">
                                        <p:cTn id="18" dur="indefinite"/>
                                        <p:tgtEl>
                                          <p:spTgt spid="3">
                                            <p:txEl>
                                              <p:pRg st="0" end="0"/>
                                            </p:txEl>
                                          </p:spTgt>
                                        </p:tgtEl>
                                      </p:cBhvr>
                                    </p:animEffect>
                                  </p:childTnLst>
                                </p:cTn>
                              </p:par>
                              <p:par>
                                <p:cTn id="19" presetID="9" presetClass="emph" presetSubtype="0" nodeType="withEffect">
                                  <p:stCondLst>
                                    <p:cond delay="0"/>
                                  </p:stCondLst>
                                  <p:childTnLst>
                                    <p:set>
                                      <p:cBhvr>
                                        <p:cTn id="20" dur="indefinite"/>
                                        <p:tgtEl>
                                          <p:spTgt spid="3">
                                            <p:txEl>
                                              <p:pRg st="1" end="1"/>
                                            </p:txEl>
                                          </p:spTgt>
                                        </p:tgtEl>
                                        <p:attrNameLst>
                                          <p:attrName>style.opacity</p:attrName>
                                        </p:attrNameLst>
                                      </p:cBhvr>
                                      <p:to>
                                        <p:strVal val="0.5"/>
                                      </p:to>
                                    </p:set>
                                    <p:animEffect filter="image" prLst="opacity: 0.5">
                                      <p:cBhvr rctx="IE">
                                        <p:cTn id="21" dur="indefinite"/>
                                        <p:tgtEl>
                                          <p:spTgt spid="3">
                                            <p:txEl>
                                              <p:pRg st="1" end="1"/>
                                            </p:txEl>
                                          </p:spTgt>
                                        </p:tgtEl>
                                      </p:cBhvr>
                                    </p:animEffect>
                                  </p:childTnLst>
                                </p:cTn>
                              </p:par>
                              <p:par>
                                <p:cTn id="22" presetID="9" presetClass="emph" presetSubtype="0" nodeType="with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dissolv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1902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515600" cy="4895850"/>
          </a:xfrm>
        </p:spPr>
        <p:txBody>
          <a:bodyPr>
            <a:normAutofit lnSpcReduction="10000"/>
          </a:bodyPr>
          <a:lstStyle/>
          <a:p>
            <a:r>
              <a:rPr lang="en-US" dirty="0"/>
              <a:t>API Authentication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endParaRPr lang="en-US" b="1" i="1" dirty="0"/>
          </a:p>
          <a:p>
            <a:pPr lvl="1"/>
            <a:r>
              <a:rPr lang="en-US" dirty="0"/>
              <a:t>Username and password sent in the body of an HTTP POST</a:t>
            </a:r>
          </a:p>
          <a:p>
            <a:pPr lvl="1"/>
            <a:r>
              <a:rPr lang="en-US" dirty="0"/>
              <a:t>The </a:t>
            </a:r>
            <a:r>
              <a:rPr lang="en-US" b="1" i="1" dirty="0">
                <a:solidFill>
                  <a:srgbClr val="FFFF00"/>
                </a:solidFill>
              </a:rPr>
              <a:t>Content-Type</a:t>
            </a:r>
            <a:r>
              <a:rPr lang="en-US" dirty="0"/>
              <a:t> header must be </a:t>
            </a:r>
            <a:r>
              <a:rPr lang="en-US" b="1" i="1" dirty="0">
                <a:solidFill>
                  <a:srgbClr val="FFFF00"/>
                </a:solidFill>
              </a:rPr>
              <a:t>application/x-www-form-</a:t>
            </a:r>
            <a:r>
              <a:rPr lang="en-US" b="1" i="1" dirty="0" err="1">
                <a:solidFill>
                  <a:srgbClr val="FFFF00"/>
                </a:solidFill>
              </a:rPr>
              <a:t>urlencoded</a:t>
            </a:r>
            <a:endParaRPr lang="en-US" dirty="0">
              <a:solidFill>
                <a:srgbClr val="FFFF00"/>
              </a:solidFill>
            </a:endParaRPr>
          </a:p>
          <a:p>
            <a:pPr marL="457200" lvl="1" indent="0">
              <a:buNone/>
            </a:pPr>
            <a:r>
              <a:rPr lang="en-US" b="1" i="1" dirty="0">
                <a:solidFill>
                  <a:srgbClr val="FFFF00"/>
                </a:solidFill>
              </a:rPr>
              <a:t>{"</a:t>
            </a:r>
            <a:r>
              <a:rPr lang="en-US" b="1" i="1" dirty="0" err="1">
                <a:solidFill>
                  <a:srgbClr val="FFFF00"/>
                </a:solidFill>
              </a:rPr>
              <a:t>j_username":"</a:t>
            </a:r>
            <a:r>
              <a:rPr lang="en-US" b="1" i="1" dirty="0" err="1">
                <a:solidFill>
                  <a:srgbClr val="FF0000"/>
                </a:solidFill>
              </a:rPr>
              <a:t>username</a:t>
            </a:r>
            <a:r>
              <a:rPr lang="en-US" b="1" i="1" dirty="0">
                <a:solidFill>
                  <a:srgbClr val="FFFF00"/>
                </a:solidFill>
              </a:rPr>
              <a:t>", "</a:t>
            </a:r>
            <a:r>
              <a:rPr lang="en-US" b="1" i="1" dirty="0" err="1">
                <a:solidFill>
                  <a:srgbClr val="FFFF00"/>
                </a:solidFill>
              </a:rPr>
              <a:t>j_password":"</a:t>
            </a:r>
            <a:r>
              <a:rPr lang="en-US" b="1" i="1" dirty="0" err="1">
                <a:solidFill>
                  <a:srgbClr val="FF0000"/>
                </a:solidFill>
              </a:rPr>
              <a:t>password</a:t>
            </a:r>
            <a:r>
              <a:rPr lang="en-US" b="1" i="1" dirty="0">
                <a:solidFill>
                  <a:srgbClr val="FFFF00"/>
                </a:solidFill>
              </a:rPr>
              <a:t>"}</a:t>
            </a:r>
          </a:p>
          <a:p>
            <a:pPr marL="457200" lvl="1" indent="0">
              <a:buNone/>
            </a:pPr>
            <a:endParaRPr lang="en-US" b="1" i="1" dirty="0">
              <a:solidFill>
                <a:srgbClr val="FFFF00"/>
              </a:solidFill>
            </a:endParaRPr>
          </a:p>
          <a:p>
            <a:pPr lvl="1"/>
            <a:r>
              <a:rPr lang="en-US" dirty="0"/>
              <a:t>HTTP response includes a refreshable </a:t>
            </a:r>
            <a:r>
              <a:rPr lang="en-US" b="1" i="1" dirty="0">
                <a:solidFill>
                  <a:srgbClr val="FFFF00"/>
                </a:solidFill>
              </a:rPr>
              <a:t>session cookie</a:t>
            </a:r>
          </a:p>
          <a:p>
            <a:pPr lvl="1"/>
            <a:r>
              <a:rPr lang="en-US" dirty="0"/>
              <a:t>Use the </a:t>
            </a:r>
            <a:r>
              <a:rPr lang="en-US" b="1" i="1" dirty="0">
                <a:solidFill>
                  <a:srgbClr val="FFFF00"/>
                </a:solidFill>
              </a:rPr>
              <a:t>session cookie</a:t>
            </a:r>
            <a:r>
              <a:rPr lang="en-US" b="1" i="1" dirty="0"/>
              <a:t> </a:t>
            </a:r>
            <a:r>
              <a:rPr lang="en-US" dirty="0"/>
              <a:t>to obtain an </a:t>
            </a:r>
            <a:r>
              <a:rPr lang="en-US" b="1" i="1" dirty="0">
                <a:solidFill>
                  <a:srgbClr val="FFFF00"/>
                </a:solidFill>
              </a:rPr>
              <a:t>XSRF token</a:t>
            </a:r>
          </a:p>
          <a:p>
            <a:pPr lvl="1"/>
            <a:r>
              <a:rPr lang="en-US" dirty="0"/>
              <a:t>URL – </a:t>
            </a:r>
            <a:r>
              <a:rPr lang="en-US" b="1" i="1" dirty="0">
                <a:solidFill>
                  <a:srgbClr val="FFFF00"/>
                </a:solidFill>
              </a:rPr>
              <a:t>https://</a:t>
            </a:r>
            <a:r>
              <a:rPr lang="en-US" b="1" i="1" dirty="0" err="1">
                <a:solidFill>
                  <a:srgbClr val="FF0000"/>
                </a:solidFill>
              </a:rPr>
              <a:t>vmanage-fqdn</a:t>
            </a:r>
            <a:r>
              <a:rPr lang="en-US" b="1" i="1" dirty="0">
                <a:solidFill>
                  <a:srgbClr val="FFFF00"/>
                </a:solidFill>
              </a:rPr>
              <a:t>/</a:t>
            </a:r>
            <a:r>
              <a:rPr lang="en-US" b="1" i="1" dirty="0" err="1">
                <a:solidFill>
                  <a:srgbClr val="FFFF00"/>
                </a:solidFill>
              </a:rPr>
              <a:t>dataservice</a:t>
            </a:r>
            <a:r>
              <a:rPr lang="en-US" b="1" i="1" dirty="0">
                <a:solidFill>
                  <a:srgbClr val="FFFF00"/>
                </a:solidFill>
              </a:rPr>
              <a:t>/client/token</a:t>
            </a:r>
            <a:endParaRPr lang="en-US" dirty="0"/>
          </a:p>
          <a:p>
            <a:pPr marL="457200" lvl="1" indent="0">
              <a:buNone/>
            </a:pPr>
            <a:endParaRPr lang="en-US" b="1" i="1" dirty="0">
              <a:solidFill>
                <a:srgbClr val="FFFF00"/>
              </a:solidFill>
            </a:endParaRPr>
          </a:p>
          <a:p>
            <a:pPr lvl="1"/>
            <a:r>
              <a:rPr lang="en-US" dirty="0"/>
              <a:t>Subsequent requests must include:</a:t>
            </a:r>
          </a:p>
          <a:p>
            <a:pPr lvl="2"/>
            <a:r>
              <a:rPr lang="en-US" dirty="0"/>
              <a:t>The </a:t>
            </a:r>
            <a:r>
              <a:rPr lang="en-US" b="1" i="1" dirty="0">
                <a:solidFill>
                  <a:srgbClr val="FFFF00"/>
                </a:solidFill>
              </a:rPr>
              <a:t>session cookie</a:t>
            </a:r>
            <a:endParaRPr lang="en-US" dirty="0">
              <a:solidFill>
                <a:srgbClr val="FFFF00"/>
              </a:solidFill>
            </a:endParaRPr>
          </a:p>
          <a:p>
            <a:pPr lvl="2"/>
            <a:r>
              <a:rPr lang="en-US" dirty="0"/>
              <a:t>The </a:t>
            </a:r>
            <a:r>
              <a:rPr lang="en-US" b="1" i="1" dirty="0">
                <a:solidFill>
                  <a:srgbClr val="FFFF00"/>
                </a:solidFill>
              </a:rPr>
              <a:t>XSRF token</a:t>
            </a:r>
            <a:r>
              <a:rPr lang="en-US" dirty="0"/>
              <a:t> as a header named </a:t>
            </a:r>
            <a:r>
              <a:rPr lang="en-US" b="1" i="1" dirty="0">
                <a:solidFill>
                  <a:srgbClr val="FFFF00"/>
                </a:solidFill>
              </a:rPr>
              <a:t>X-XSRF-TOKEN</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85</a:t>
            </a:fld>
            <a:endParaRPr lang="en-US" dirty="0"/>
          </a:p>
        </p:txBody>
      </p:sp>
    </p:spTree>
    <p:extLst>
      <p:ext uri="{BB962C8B-B14F-4D97-AF65-F5344CB8AC3E}">
        <p14:creationId xmlns:p14="http://schemas.microsoft.com/office/powerpoint/2010/main" val="3403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dissolve">
                                      <p:cBhvr>
                                        <p:cTn id="38" dur="500"/>
                                        <p:tgtEl>
                                          <p:spTgt spid="3">
                                            <p:txEl>
                                              <p:pRg st="11" end="11"/>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F575-354A-2940-BFCA-9CCF6B4D772D}"/>
              </a:ext>
            </a:extLst>
          </p:cNvPr>
          <p:cNvSpPr>
            <a:spLocks noGrp="1"/>
          </p:cNvSpPr>
          <p:nvPr>
            <p:ph type="title"/>
          </p:nvPr>
        </p:nvSpPr>
        <p:spPr>
          <a:xfrm>
            <a:off x="838200" y="365125"/>
            <a:ext cx="11034010" cy="1325563"/>
          </a:xfrm>
        </p:spPr>
        <p:txBody>
          <a:bodyPr/>
          <a:lstStyle/>
          <a:p>
            <a:r>
              <a:rPr lang="en-US" dirty="0"/>
              <a:t>Software-Defined Wide Area Network (SD-WAN)</a:t>
            </a:r>
          </a:p>
        </p:txBody>
      </p:sp>
      <p:sp>
        <p:nvSpPr>
          <p:cNvPr id="3" name="Content Placeholder 2">
            <a:extLst>
              <a:ext uri="{FF2B5EF4-FFF2-40B4-BE49-F238E27FC236}">
                <a16:creationId xmlns:a16="http://schemas.microsoft.com/office/drawing/2014/main" id="{4382774F-7ED2-5544-84A3-E36874911B38}"/>
              </a:ext>
            </a:extLst>
          </p:cNvPr>
          <p:cNvSpPr>
            <a:spLocks noGrp="1"/>
          </p:cNvSpPr>
          <p:nvPr>
            <p:ph idx="1"/>
          </p:nvPr>
        </p:nvSpPr>
        <p:spPr>
          <a:xfrm>
            <a:off x="838200" y="1825625"/>
            <a:ext cx="10689236" cy="4351338"/>
          </a:xfrm>
        </p:spPr>
        <p:txBody>
          <a:bodyPr>
            <a:normAutofit/>
          </a:bodyPr>
          <a:lstStyle/>
          <a:p>
            <a:r>
              <a:rPr lang="en-US" dirty="0"/>
              <a:t>API documentation:</a:t>
            </a:r>
          </a:p>
          <a:p>
            <a:pPr lvl="1"/>
            <a:r>
              <a:rPr lang="en-US" dirty="0">
                <a:hlinkClick r:id="rId3"/>
              </a:rPr>
              <a:t>https://developer.cisco.com/docs/sdwan/</a:t>
            </a:r>
            <a:endParaRPr lang="en-US" dirty="0"/>
          </a:p>
          <a:p>
            <a:pPr lvl="1"/>
            <a:r>
              <a:rPr lang="en-US" dirty="0">
                <a:hlinkClick r:id="rId4"/>
              </a:rPr>
              <a:t>https://vmanage.fqdn/apidocs</a:t>
            </a:r>
            <a:endParaRPr lang="en-US" dirty="0"/>
          </a:p>
          <a:p>
            <a:r>
              <a:rPr lang="en-US" dirty="0"/>
              <a:t>Lab Resources</a:t>
            </a:r>
          </a:p>
          <a:p>
            <a:pPr lvl="1"/>
            <a:r>
              <a:rPr lang="en-US" dirty="0"/>
              <a:t>WWT Platform</a:t>
            </a:r>
          </a:p>
          <a:p>
            <a:pPr lvl="2"/>
            <a:r>
              <a:rPr lang="en-US" dirty="0">
                <a:hlinkClick r:id="rId5"/>
              </a:rPr>
              <a:t>https://www.wwt.com/lab/cisco-sd-wan-viptela-foundations-lab</a:t>
            </a:r>
            <a:endParaRPr lang="en-US" dirty="0"/>
          </a:p>
          <a:p>
            <a:pPr lvl="2"/>
            <a:r>
              <a:rPr lang="en-US" dirty="0">
                <a:hlinkClick r:id="rId6"/>
              </a:rPr>
              <a:t>https://www.wwt.com/lab/cisco-sd-wan-programmability-lab</a:t>
            </a:r>
            <a:endParaRPr lang="en-US" dirty="0"/>
          </a:p>
          <a:p>
            <a:pPr lvl="2"/>
            <a:r>
              <a:rPr lang="en-US" dirty="0">
                <a:hlinkClick r:id="rId7"/>
              </a:rPr>
              <a:t>https://www.wwt.com/lab/explore-o365-optimization-with-cisco-sd-wan</a:t>
            </a:r>
            <a:endParaRPr lang="en-US" dirty="0"/>
          </a:p>
          <a:p>
            <a:pPr lvl="1"/>
            <a:r>
              <a:rPr lang="en-US" dirty="0"/>
              <a:t>Cisco </a:t>
            </a:r>
            <a:r>
              <a:rPr lang="en-US" dirty="0" err="1"/>
              <a:t>DevNet</a:t>
            </a:r>
            <a:endParaRPr lang="en-US" dirty="0"/>
          </a:p>
          <a:p>
            <a:pPr lvl="2"/>
            <a:r>
              <a:rPr lang="en-US" dirty="0">
                <a:hlinkClick r:id="rId8"/>
              </a:rPr>
              <a:t>https://developer.cisco.com/sdwan/</a:t>
            </a:r>
            <a:endParaRPr lang="en-US" dirty="0"/>
          </a:p>
          <a:p>
            <a:pPr lvl="2"/>
            <a:r>
              <a:rPr lang="en-US" dirty="0"/>
              <a:t>Includes always-on sandbox</a:t>
            </a:r>
          </a:p>
        </p:txBody>
      </p:sp>
      <p:sp>
        <p:nvSpPr>
          <p:cNvPr id="4" name="Date Placeholder 3">
            <a:extLst>
              <a:ext uri="{FF2B5EF4-FFF2-40B4-BE49-F238E27FC236}">
                <a16:creationId xmlns:a16="http://schemas.microsoft.com/office/drawing/2014/main" id="{87334516-EE7D-424E-9D4B-979F8C53BB4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BDCE2CF-870D-8442-9A14-D51A59D6E593}"/>
              </a:ext>
            </a:extLst>
          </p:cNvPr>
          <p:cNvSpPr>
            <a:spLocks noGrp="1"/>
          </p:cNvSpPr>
          <p:nvPr>
            <p:ph type="sldNum" sz="quarter" idx="12"/>
          </p:nvPr>
        </p:nvSpPr>
        <p:spPr/>
        <p:txBody>
          <a:bodyPr/>
          <a:lstStyle/>
          <a:p>
            <a:fld id="{A44B02FA-DD2D-1844-AE35-8B2EAB0CF4EF}" type="slidenum">
              <a:rPr lang="en-US" smtClean="0"/>
              <a:pPr/>
              <a:t>86</a:t>
            </a:fld>
            <a:endParaRPr lang="en-US" dirty="0"/>
          </a:p>
        </p:txBody>
      </p:sp>
    </p:spTree>
    <p:extLst>
      <p:ext uri="{BB962C8B-B14F-4D97-AF65-F5344CB8AC3E}">
        <p14:creationId xmlns:p14="http://schemas.microsoft.com/office/powerpoint/2010/main" val="2135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4"/>
            <a:ext cx="10609162" cy="4530726"/>
          </a:xfrm>
        </p:spPr>
        <p:txBody>
          <a:bodyPr>
            <a:normAutofit fontScale="92500" lnSpcReduction="10000"/>
          </a:bodyPr>
          <a:lstStyle/>
          <a:p>
            <a:r>
              <a:rPr lang="en-US" dirty="0"/>
              <a:t>Step 1 – Authenticate &amp; store token in a cookie file</a:t>
            </a:r>
          </a:p>
          <a:p>
            <a:pPr marL="457200" lvl="1" indent="0">
              <a:buNone/>
            </a:pPr>
            <a:r>
              <a:rPr lang="en-US" b="1" i="1" dirty="0">
                <a:solidFill>
                  <a:srgbClr val="FFFF00"/>
                </a:solidFill>
              </a:rPr>
              <a:t>curl -X POST -</a:t>
            </a:r>
            <a:r>
              <a:rPr lang="en-US" b="1" i="1" dirty="0" err="1">
                <a:solidFill>
                  <a:srgbClr val="FFFF00"/>
                </a:solidFill>
              </a:rPr>
              <a:t>kic</a:t>
            </a:r>
            <a:r>
              <a:rPr lang="en-US" b="1" i="1" dirty="0">
                <a:solidFill>
                  <a:srgbClr val="FFFF00"/>
                </a:solidFill>
              </a:rPr>
              <a:t> .</a:t>
            </a:r>
            <a:r>
              <a:rPr lang="en-US" b="1" i="1" dirty="0" err="1">
                <a:solidFill>
                  <a:srgbClr val="FFFF00"/>
                </a:solidFill>
              </a:rPr>
              <a:t>cookie_jar</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j_username</a:t>
            </a:r>
            <a:r>
              <a:rPr lang="en-US" b="1" i="1" dirty="0">
                <a:solidFill>
                  <a:srgbClr val="FFFF00"/>
                </a:solidFill>
              </a:rPr>
              <a:t>=</a:t>
            </a:r>
            <a:r>
              <a:rPr lang="en-US" b="1" i="1" dirty="0" err="1">
                <a:solidFill>
                  <a:srgbClr val="FFFF00"/>
                </a:solidFill>
              </a:rPr>
              <a:t>devnetuser</a:t>
            </a:r>
            <a:r>
              <a:rPr lang="en-US" b="1" i="1" dirty="0">
                <a:solidFill>
                  <a:srgbClr val="FFFF00"/>
                </a:solidFill>
              </a:rPr>
              <a:t>' \</a:t>
            </a:r>
          </a:p>
          <a:p>
            <a:pPr marL="457200" lvl="1" indent="0">
              <a:buNone/>
            </a:pPr>
            <a:r>
              <a:rPr lang="en-US" b="1" i="1" dirty="0">
                <a:solidFill>
                  <a:srgbClr val="FFFF00"/>
                </a:solidFill>
              </a:rPr>
              <a:t>--data-</a:t>
            </a:r>
            <a:r>
              <a:rPr lang="en-US" b="1" i="1" dirty="0" err="1">
                <a:solidFill>
                  <a:srgbClr val="FFFF00"/>
                </a:solidFill>
              </a:rPr>
              <a:t>urlencode</a:t>
            </a:r>
            <a:r>
              <a:rPr lang="en-US" b="1" i="1" dirty="0">
                <a:solidFill>
                  <a:srgbClr val="FFFF00"/>
                </a:solidFill>
              </a:rPr>
              <a:t> '</a:t>
            </a:r>
            <a:r>
              <a:rPr lang="en-US" b="1" i="1" dirty="0" err="1">
                <a:solidFill>
                  <a:srgbClr val="FFFF00"/>
                </a:solidFill>
              </a:rPr>
              <a:t>j_password</a:t>
            </a:r>
            <a:r>
              <a:rPr lang="en-US" b="1" i="1" dirty="0">
                <a:solidFill>
                  <a:srgbClr val="FFFF00"/>
                </a:solidFill>
              </a:rPr>
              <a:t>=RG!_Yw919_83'</a:t>
            </a:r>
          </a:p>
          <a:p>
            <a:pPr marL="457200" lvl="1" indent="0">
              <a:buNone/>
            </a:pPr>
            <a:r>
              <a:rPr lang="en-US" b="1" i="1" dirty="0"/>
              <a:t>	</a:t>
            </a:r>
            <a:endParaRPr lang="en-US" dirty="0"/>
          </a:p>
          <a:p>
            <a:r>
              <a:rPr lang="en-US" dirty="0"/>
              <a:t>Step 2 – Get an XSRF token</a:t>
            </a:r>
          </a:p>
          <a:p>
            <a:pPr marL="457200" lvl="1" indent="0">
              <a:buNone/>
            </a:pPr>
            <a:r>
              <a:rPr lang="en-US" b="1" i="1" dirty="0">
                <a:solidFill>
                  <a:srgbClr val="FFFF00"/>
                </a:solidFill>
              </a:rPr>
              <a:t>curl -X GET --</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/client/token \</a:t>
            </a:r>
          </a:p>
          <a:p>
            <a:pPr marL="457200" lvl="1" indent="0">
              <a:buNone/>
            </a:pPr>
            <a:r>
              <a:rPr lang="en-US" b="1" i="1" dirty="0">
                <a:solidFill>
                  <a:srgbClr val="FFFF00"/>
                </a:solidFill>
              </a:rPr>
              <a:t>-</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endParaRPr lang="en-US" b="1" i="1" dirty="0">
              <a:solidFill>
                <a:srgbClr val="FFFF00"/>
              </a:solidFill>
            </a:endParaRP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Tree>
    <p:extLst>
      <p:ext uri="{BB962C8B-B14F-4D97-AF65-F5344CB8AC3E}">
        <p14:creationId xmlns:p14="http://schemas.microsoft.com/office/powerpoint/2010/main" val="28811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dissolve">
                                      <p:cBhvr>
                                        <p:cTn id="4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88</a:t>
            </a:fld>
            <a:endParaRPr lang="en-US" dirty="0"/>
          </a:p>
        </p:txBody>
      </p:sp>
      <p:pic>
        <p:nvPicPr>
          <p:cNvPr id="9" name="curl_sdwan_1a" descr="curl_sdwan_1a">
            <a:hlinkClick r:id="" action="ppaction://media"/>
            <a:extLst>
              <a:ext uri="{FF2B5EF4-FFF2-40B4-BE49-F238E27FC236}">
                <a16:creationId xmlns:a16="http://schemas.microsoft.com/office/drawing/2014/main" id="{86F2AA03-0B8E-E841-96AC-A755F2517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3"/>
          </a:xfrm>
          <a:prstGeom prst="rect">
            <a:avLst/>
          </a:prstGeom>
        </p:spPr>
      </p:pic>
    </p:spTree>
    <p:extLst>
      <p:ext uri="{BB962C8B-B14F-4D97-AF65-F5344CB8AC3E}">
        <p14:creationId xmlns:p14="http://schemas.microsoft.com/office/powerpoint/2010/main" val="5526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620737" cy="4351338"/>
          </a:xfrm>
        </p:spPr>
        <p:txBody>
          <a:bodyPr>
            <a:normAutofit/>
          </a:bodyPr>
          <a:lstStyle/>
          <a:p>
            <a:r>
              <a:rPr lang="en-US" dirty="0"/>
              <a:t>Step 3 – Store the XSRF token in an environment variable</a:t>
            </a:r>
          </a:p>
          <a:p>
            <a:pPr marL="457200" lvl="1" indent="0">
              <a:buNone/>
            </a:pPr>
            <a:r>
              <a:rPr lang="en-US" b="1" i="1" dirty="0">
                <a:solidFill>
                  <a:srgbClr val="FFFF00"/>
                </a:solidFill>
              </a:rPr>
              <a:t>export XSRF_TOKEN=</a:t>
            </a:r>
            <a:r>
              <a:rPr lang="en-US" b="1" i="1" dirty="0" err="1">
                <a:solidFill>
                  <a:srgbClr val="FF0000"/>
                </a:solidFill>
              </a:rPr>
              <a:t>xsrf_token</a:t>
            </a:r>
            <a:r>
              <a:rPr lang="en-US" b="1" i="1" dirty="0">
                <a:solidFill>
                  <a:srgbClr val="FF0000"/>
                </a:solidFill>
              </a:rPr>
              <a:t> </a:t>
            </a:r>
            <a:r>
              <a:rPr lang="en-US" b="1" i="1" dirty="0"/>
              <a:t># copy/paste the token from the response</a:t>
            </a:r>
          </a:p>
          <a:p>
            <a:pPr marL="457200" lvl="1" indent="0">
              <a:buNone/>
            </a:pPr>
            <a:r>
              <a:rPr lang="en-US" b="1" i="1" dirty="0"/>
              <a:t>	</a:t>
            </a:r>
            <a:endParaRPr lang="en-US" dirty="0"/>
          </a:p>
          <a:p>
            <a:r>
              <a:rPr lang="en-US" dirty="0"/>
              <a:t>Step 4 – Get a list of Device Templates</a:t>
            </a:r>
          </a:p>
          <a:p>
            <a:pPr marL="457200" lvl="1" indent="0">
              <a:buNone/>
            </a:pPr>
            <a:r>
              <a:rPr lang="en-US" b="1" i="1" dirty="0">
                <a:solidFill>
                  <a:srgbClr val="FFFF00"/>
                </a:solidFill>
              </a:rPr>
              <a:t>curl -X GET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/template/device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89</a:t>
            </a:fld>
            <a:endParaRPr lang="en-US" dirty="0"/>
          </a:p>
        </p:txBody>
      </p:sp>
    </p:spTree>
    <p:extLst>
      <p:ext uri="{BB962C8B-B14F-4D97-AF65-F5344CB8AC3E}">
        <p14:creationId xmlns:p14="http://schemas.microsoft.com/office/powerpoint/2010/main" val="2725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cURL Syntax Format</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Format</a:t>
            </a:r>
          </a:p>
          <a:p>
            <a:pPr marL="457200" lvl="1" indent="0">
              <a:buNone/>
            </a:pPr>
            <a:r>
              <a:rPr lang="en-US" sz="2800" b="1" i="1" dirty="0">
                <a:solidFill>
                  <a:srgbClr val="FFFF00"/>
                </a:solidFill>
              </a:rPr>
              <a:t>curl [options…] &lt;</a:t>
            </a:r>
            <a:r>
              <a:rPr lang="en-US" sz="2800" b="1" i="1" dirty="0" err="1">
                <a:solidFill>
                  <a:srgbClr val="FFFF00"/>
                </a:solidFill>
              </a:rPr>
              <a:t>url</a:t>
            </a:r>
            <a:r>
              <a:rPr lang="en-US" sz="2800" b="1" i="1" dirty="0">
                <a:solidFill>
                  <a:srgbClr val="FFFF00"/>
                </a:solidFill>
              </a:rPr>
              <a:t>&gt;</a:t>
            </a:r>
            <a:endParaRPr lang="en-US" sz="2800" dirty="0"/>
          </a:p>
          <a:p>
            <a:r>
              <a:rPr lang="en-US" dirty="0"/>
              <a:t>Access your Docker Container terminal for the hands-on exercises</a:t>
            </a:r>
          </a:p>
          <a:p>
            <a:r>
              <a:rPr lang="en-US" dirty="0"/>
              <a:t>Enter the commands:</a:t>
            </a:r>
          </a:p>
          <a:p>
            <a:pPr marL="457200" lvl="1" indent="0">
              <a:buNone/>
            </a:pPr>
            <a:r>
              <a:rPr lang="en-US" sz="2800" b="1" i="1" dirty="0">
                <a:solidFill>
                  <a:srgbClr val="FFFF00"/>
                </a:solidFill>
              </a:rPr>
              <a:t>curl --version </a:t>
            </a:r>
            <a:r>
              <a:rPr lang="en-US" sz="2800" b="1" dirty="0"/>
              <a:t>or </a:t>
            </a:r>
            <a:r>
              <a:rPr lang="en-US" sz="2800" b="1" i="1" dirty="0">
                <a:solidFill>
                  <a:srgbClr val="FFFF00"/>
                </a:solidFill>
              </a:rPr>
              <a:t>curl -V</a:t>
            </a:r>
          </a:p>
          <a:p>
            <a:pPr marL="457200" lvl="1" indent="0">
              <a:buNone/>
            </a:pPr>
            <a:r>
              <a:rPr lang="en-US" sz="2800" b="1" i="1" dirty="0">
                <a:solidFill>
                  <a:srgbClr val="FFFF00"/>
                </a:solidFill>
              </a:rPr>
              <a:t>curl https://</a:t>
            </a:r>
            <a:r>
              <a:rPr lang="en-US" sz="2800" b="1" i="1" dirty="0" err="1">
                <a:solidFill>
                  <a:srgbClr val="FFFF00"/>
                </a:solidFill>
              </a:rPr>
              <a:t>whatsmyua.info</a:t>
            </a:r>
            <a:r>
              <a:rPr lang="en-US" sz="2800" b="1" i="1" dirty="0">
                <a:solidFill>
                  <a:srgbClr val="FFFF00"/>
                </a:solidFill>
              </a:rPr>
              <a:t>/</a:t>
            </a:r>
            <a:r>
              <a:rPr lang="en-US" sz="2800" b="1" i="1" dirty="0" err="1">
                <a:solidFill>
                  <a:srgbClr val="FFFF00"/>
                </a:solidFill>
              </a:rPr>
              <a:t>api</a:t>
            </a:r>
            <a:r>
              <a:rPr lang="en-US" sz="2800" b="1" i="1" dirty="0">
                <a:solidFill>
                  <a:srgbClr val="FFFF00"/>
                </a:solidFill>
              </a:rPr>
              <a:t>/v1/</a:t>
            </a:r>
            <a:r>
              <a:rPr lang="en-US" sz="2800" b="1" i="1" dirty="0" err="1">
                <a:solidFill>
                  <a:srgbClr val="FFFF00"/>
                </a:solidFill>
              </a:rPr>
              <a:t>ua</a:t>
            </a: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9</a:t>
            </a:fld>
            <a:endParaRPr lang="en-US" dirty="0"/>
          </a:p>
        </p:txBody>
      </p:sp>
      <p:sp>
        <p:nvSpPr>
          <p:cNvPr id="8" name="Rectangle 7">
            <a:extLst>
              <a:ext uri="{FF2B5EF4-FFF2-40B4-BE49-F238E27FC236}">
                <a16:creationId xmlns:a16="http://schemas.microsoft.com/office/drawing/2014/main" id="{D58E649F-E375-614D-8A53-9704053A894D}"/>
              </a:ext>
            </a:extLst>
          </p:cNvPr>
          <p:cNvSpPr/>
          <p:nvPr/>
        </p:nvSpPr>
        <p:spPr>
          <a:xfrm>
            <a:off x="5593080" y="4199486"/>
            <a:ext cx="16737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11B4F6A-3227-AA48-9B9B-D28C475E3FCA}"/>
              </a:ext>
            </a:extLst>
          </p:cNvPr>
          <p:cNvSpPr/>
          <p:nvPr/>
        </p:nvSpPr>
        <p:spPr>
          <a:xfrm>
            <a:off x="1975629" y="4199486"/>
            <a:ext cx="361745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39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grpId="1"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pic>
        <p:nvPicPr>
          <p:cNvPr id="2" name="curl_sdwan_2" descr="curl_sdwan_2">
            <a:hlinkClick r:id="" action="ppaction://media"/>
            <a:extLst>
              <a:ext uri="{FF2B5EF4-FFF2-40B4-BE49-F238E27FC236}">
                <a16:creationId xmlns:a16="http://schemas.microsoft.com/office/drawing/2014/main" id="{B8262079-D142-944D-8187-95B3F9FA2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5650" cy="6654186"/>
          </a:xfrm>
          <a:prstGeom prst="rect">
            <a:avLst/>
          </a:prstGeom>
        </p:spPr>
      </p:pic>
    </p:spTree>
    <p:extLst>
      <p:ext uri="{BB962C8B-B14F-4D97-AF65-F5344CB8AC3E}">
        <p14:creationId xmlns:p14="http://schemas.microsoft.com/office/powerpoint/2010/main" val="37601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173620" y="1825625"/>
            <a:ext cx="11852476" cy="4351338"/>
          </a:xfrm>
        </p:spPr>
        <p:txBody>
          <a:bodyPr>
            <a:normAutofit/>
          </a:bodyPr>
          <a:lstStyle/>
          <a:p>
            <a:r>
              <a:rPr lang="en-US" dirty="0"/>
              <a:t>Step 5 – Enable the </a:t>
            </a:r>
            <a:r>
              <a:rPr lang="en-US" dirty="0" err="1"/>
              <a:t>vManage</a:t>
            </a:r>
            <a:r>
              <a:rPr lang="en-US" dirty="0"/>
              <a:t> Login Banner</a:t>
            </a:r>
          </a:p>
          <a:p>
            <a:pPr marL="457200" lvl="1" indent="0">
              <a:buNone/>
            </a:pPr>
            <a:r>
              <a:rPr lang="en-US" b="1" i="1" dirty="0">
                <a:solidFill>
                  <a:srgbClr val="FFFF00"/>
                </a:solidFill>
              </a:rPr>
              <a:t>curl -X PUT -</a:t>
            </a:r>
            <a:r>
              <a:rPr lang="en-US" b="1" i="1" dirty="0" err="1">
                <a:solidFill>
                  <a:srgbClr val="FFFF00"/>
                </a:solidFill>
              </a:rPr>
              <a:t>kib</a:t>
            </a:r>
            <a:r>
              <a:rPr lang="en-US" b="1" i="1" dirty="0">
                <a:solidFill>
                  <a:srgbClr val="FFFF00"/>
                </a:solidFill>
              </a:rPr>
              <a:t> .</a:t>
            </a:r>
            <a:r>
              <a:rPr lang="en-US" b="1" i="1" dirty="0" err="1">
                <a:solidFill>
                  <a:srgbClr val="FFFF00"/>
                </a:solidFill>
              </a:rPr>
              <a:t>cookie_jar</a:t>
            </a:r>
            <a:r>
              <a:rPr lang="en-US" b="1" i="1" dirty="0">
                <a:solidFill>
                  <a:srgbClr val="FFFF00"/>
                </a:solidFill>
              </a:rPr>
              <a:t> -H 'X-XSRF-TOKEN:'$XSRF_TOKEN \</a:t>
            </a:r>
          </a:p>
          <a:p>
            <a:pPr marL="457200" lvl="1" indent="0">
              <a:buNone/>
            </a:pPr>
            <a:r>
              <a:rPr lang="en-US" b="1" i="1" dirty="0">
                <a:solidFill>
                  <a:srgbClr val="FFFF00"/>
                </a:solidFill>
              </a:rPr>
              <a:t>-H 'Content-Type: application/json' \</a:t>
            </a:r>
          </a:p>
          <a:p>
            <a:pPr marL="457200" lvl="1" indent="0">
              <a:buNone/>
            </a:pPr>
            <a:r>
              <a:rPr lang="en-US" b="1" i="1" dirty="0">
                <a:solidFill>
                  <a:srgbClr val="FFFF00"/>
                </a:solidFill>
              </a:rPr>
              <a:t>--data-raw '{mode: "on", </a:t>
            </a:r>
            <a:r>
              <a:rPr lang="en-US" b="1" i="1" dirty="0" err="1">
                <a:solidFill>
                  <a:srgbClr val="FFFF00"/>
                </a:solidFill>
              </a:rPr>
              <a:t>bannerDetail</a:t>
            </a:r>
            <a:r>
              <a:rPr lang="en-US" b="1" i="1" dirty="0">
                <a:solidFill>
                  <a:srgbClr val="FFFF00"/>
                </a:solidFill>
              </a:rPr>
              <a:t>: "Welcome to </a:t>
            </a:r>
            <a:r>
              <a:rPr lang="en-US" b="1" i="1" dirty="0" err="1">
                <a:solidFill>
                  <a:srgbClr val="FFFF00"/>
                </a:solidFill>
              </a:rPr>
              <a:t>vManage</a:t>
            </a:r>
            <a:r>
              <a:rPr lang="en-US" b="1" i="1" dirty="0">
                <a:solidFill>
                  <a:srgbClr val="FFFF00"/>
                </a:solidFill>
              </a:rPr>
              <a:t>"}' \</a:t>
            </a:r>
          </a:p>
          <a:p>
            <a:pPr marL="457200" lvl="1" indent="0">
              <a:buNone/>
            </a:pPr>
            <a:r>
              <a:rPr lang="en-US" b="1" i="1" dirty="0">
                <a:solidFill>
                  <a:srgbClr val="FFFF00"/>
                </a:solidFill>
              </a:rPr>
              <a:t>--</a:t>
            </a:r>
            <a:r>
              <a:rPr lang="en-US" b="1" i="1" dirty="0" err="1">
                <a:solidFill>
                  <a:srgbClr val="FFFF00"/>
                </a:solidFill>
              </a:rPr>
              <a:t>url</a:t>
            </a:r>
            <a:r>
              <a:rPr lang="en-US" b="1" i="1" dirty="0">
                <a:solidFill>
                  <a:srgbClr val="FFFF00"/>
                </a:solidFill>
              </a:rPr>
              <a:t> https://sandbox-sdwan-1.cisco.com/</a:t>
            </a:r>
            <a:r>
              <a:rPr lang="en-US" b="1" i="1" dirty="0" err="1">
                <a:solidFill>
                  <a:srgbClr val="FFFF00"/>
                </a:solidFill>
              </a:rPr>
              <a:t>dataservice</a:t>
            </a:r>
            <a:r>
              <a:rPr lang="en-US" b="1" i="1" dirty="0">
                <a:solidFill>
                  <a:srgbClr val="FFFF00"/>
                </a:solidFill>
              </a:rPr>
              <a:t>/settings/configuration/banner</a:t>
            </a:r>
          </a:p>
          <a:p>
            <a:pPr marL="457200" lvl="1" indent="0">
              <a:buNone/>
            </a:pPr>
            <a:endParaRPr lang="en-US" b="1" i="1" dirty="0">
              <a:solidFill>
                <a:srgbClr val="FFFF00"/>
              </a:solidFill>
            </a:endParaRPr>
          </a:p>
          <a:p>
            <a:pPr lvl="1"/>
            <a:r>
              <a:rPr lang="en-US" dirty="0"/>
              <a:t>The </a:t>
            </a:r>
            <a:r>
              <a:rPr lang="en-US" dirty="0" err="1"/>
              <a:t>DevNet</a:t>
            </a:r>
            <a:r>
              <a:rPr lang="en-US" dirty="0"/>
              <a:t> Sandbox does not allow POST/PUT operations</a:t>
            </a:r>
          </a:p>
          <a:p>
            <a:pPr lvl="1"/>
            <a:r>
              <a:rPr lang="en-US" dirty="0"/>
              <a:t>The response code and reason will be </a:t>
            </a:r>
            <a:r>
              <a:rPr lang="en-US" i="1" dirty="0"/>
              <a:t>403 Forbidden</a:t>
            </a:r>
          </a:p>
          <a:p>
            <a:pPr lvl="1"/>
            <a:r>
              <a:rPr lang="en-US" dirty="0"/>
              <a:t>A live SD-WAN system will return JSON data with Login Banner details</a:t>
            </a:r>
          </a:p>
        </p:txBody>
      </p:sp>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p:txBody>
          <a:bodyPr/>
          <a:lstStyle/>
          <a:p>
            <a:r>
              <a:rPr lang="en-US" dirty="0"/>
              <a:t>cURL – </a:t>
            </a:r>
            <a:r>
              <a:rPr lang="en-US" dirty="0" err="1"/>
              <a:t>DevNet</a:t>
            </a:r>
            <a:r>
              <a:rPr lang="en-US" dirty="0"/>
              <a:t> Always-On SD-WAN Sandbox</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91</a:t>
            </a:fld>
            <a:endParaRPr lang="en-US" dirty="0"/>
          </a:p>
        </p:txBody>
      </p:sp>
    </p:spTree>
    <p:extLst>
      <p:ext uri="{BB962C8B-B14F-4D97-AF65-F5344CB8AC3E}">
        <p14:creationId xmlns:p14="http://schemas.microsoft.com/office/powerpoint/2010/main" val="35949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92</a:t>
            </a:fld>
            <a:endParaRPr lang="en-US" dirty="0"/>
          </a:p>
        </p:txBody>
      </p:sp>
      <p:pic>
        <p:nvPicPr>
          <p:cNvPr id="2" name="curl_sdwan_3" descr="curl_sdwan_3">
            <a:hlinkClick r:id="" action="ppaction://media"/>
            <a:extLst>
              <a:ext uri="{FF2B5EF4-FFF2-40B4-BE49-F238E27FC236}">
                <a16:creationId xmlns:a16="http://schemas.microsoft.com/office/drawing/2014/main" id="{C5339BAC-9300-9D4B-A289-1ACD0280C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1587"/>
            <a:ext cx="12182475" cy="6652452"/>
          </a:xfrm>
          <a:prstGeom prst="rect">
            <a:avLst/>
          </a:prstGeom>
        </p:spPr>
      </p:pic>
    </p:spTree>
    <p:extLst>
      <p:ext uri="{BB962C8B-B14F-4D97-AF65-F5344CB8AC3E}">
        <p14:creationId xmlns:p14="http://schemas.microsoft.com/office/powerpoint/2010/main" val="642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736484"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37200"/>
            <a:ext cx="11002701" cy="4351338"/>
          </a:xfrm>
        </p:spPr>
        <p:txBody>
          <a:bodyPr>
            <a:normAutofit/>
          </a:bodyPr>
          <a:lstStyle/>
          <a:p>
            <a:r>
              <a:rPr lang="en-US" dirty="0"/>
              <a:t>Step 1 – Authenticate &amp; retrieve a session token</a:t>
            </a:r>
          </a:p>
          <a:p>
            <a:pPr marL="457200" lvl="1" indent="0">
              <a:buNone/>
            </a:pPr>
            <a:r>
              <a:rPr lang="en-US" b="1" i="1" dirty="0">
                <a:solidFill>
                  <a:srgbClr val="FFFF00"/>
                </a:solidFill>
              </a:rPr>
              <a:t>import requests</a:t>
            </a:r>
          </a:p>
          <a:p>
            <a:pPr marL="457200" lvl="1" indent="0">
              <a:buNone/>
            </a:pPr>
            <a:r>
              <a:rPr lang="en-US" b="1" i="1" dirty="0">
                <a:solidFill>
                  <a:srgbClr val="FFFF00"/>
                </a:solidFill>
              </a:rPr>
              <a:t>requests.packages.urllib3.disable_warnings()</a:t>
            </a:r>
            <a:r>
              <a:rPr lang="en-US" b="1" i="1" dirty="0"/>
              <a:t> # disable insecure SSL warnings</a:t>
            </a:r>
          </a:p>
          <a:p>
            <a:pPr marL="457200" lvl="1" indent="0">
              <a:buNone/>
            </a:pPr>
            <a:r>
              <a:rPr lang="en-US" b="1" i="1" dirty="0" err="1">
                <a:solidFill>
                  <a:srgbClr val="FFFF00"/>
                </a:solidFill>
              </a:rPr>
              <a:t>auth_url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a:t>
            </a:r>
            <a:r>
              <a:rPr lang="en-US" b="1" i="1" dirty="0" err="1">
                <a:solidFill>
                  <a:srgbClr val="FFFF00"/>
                </a:solidFill>
              </a:rPr>
              <a:t>j_security_check</a:t>
            </a:r>
            <a:r>
              <a:rPr lang="en-US" b="1" i="1" dirty="0">
                <a:solidFill>
                  <a:srgbClr val="FFFF00"/>
                </a:solidFill>
              </a:rPr>
              <a:t>'</a:t>
            </a:r>
          </a:p>
          <a:p>
            <a:pPr marL="457200" lvl="1" indent="0">
              <a:buNone/>
            </a:pPr>
            <a:r>
              <a:rPr lang="en-US" b="1" i="1" dirty="0" err="1">
                <a:solidFill>
                  <a:srgbClr val="FFFF00"/>
                </a:solidFill>
              </a:rPr>
              <a:t>auth_data</a:t>
            </a:r>
            <a:r>
              <a:rPr lang="en-US" b="1" i="1" dirty="0">
                <a:solidFill>
                  <a:srgbClr val="FFFF00"/>
                </a:solidFill>
              </a:rPr>
              <a:t> = {'</a:t>
            </a:r>
            <a:r>
              <a:rPr lang="en-US" b="1" i="1" dirty="0" err="1">
                <a:solidFill>
                  <a:srgbClr val="FFFF00"/>
                </a:solidFill>
              </a:rPr>
              <a:t>j_username</a:t>
            </a:r>
            <a:r>
              <a:rPr lang="en-US" b="1" i="1" dirty="0">
                <a:solidFill>
                  <a:srgbClr val="FFFF00"/>
                </a:solidFill>
              </a:rPr>
              <a:t>': '</a:t>
            </a:r>
            <a:r>
              <a:rPr lang="en-US" b="1" i="1" dirty="0" err="1">
                <a:solidFill>
                  <a:srgbClr val="FFFF00"/>
                </a:solidFill>
              </a:rPr>
              <a:t>devnetuser</a:t>
            </a:r>
            <a:r>
              <a:rPr lang="en-US" b="1" i="1" dirty="0">
                <a:solidFill>
                  <a:srgbClr val="FFFF00"/>
                </a:solidFill>
              </a:rPr>
              <a:t>', '</a:t>
            </a:r>
            <a:r>
              <a:rPr lang="en-US" b="1" i="1" dirty="0" err="1">
                <a:solidFill>
                  <a:srgbClr val="FFFF00"/>
                </a:solidFill>
              </a:rPr>
              <a:t>j_password</a:t>
            </a:r>
            <a:r>
              <a:rPr lang="en-US" b="1" i="1" dirty="0">
                <a:solidFill>
                  <a:srgbClr val="FFFF00"/>
                </a:solidFill>
              </a:rPr>
              <a:t>': 'RG!_Yw919_83'}</a:t>
            </a:r>
          </a:p>
          <a:p>
            <a:pPr marL="457200" lvl="1" indent="0">
              <a:buNone/>
            </a:pPr>
            <a:r>
              <a:rPr lang="en-US" b="1" i="1" dirty="0">
                <a:solidFill>
                  <a:srgbClr val="FFFF00"/>
                </a:solidFill>
              </a:rPr>
              <a:t>session = </a:t>
            </a:r>
            <a:r>
              <a:rPr lang="en-US" b="1" i="1" dirty="0" err="1">
                <a:solidFill>
                  <a:srgbClr val="FFFF00"/>
                </a:solidFill>
              </a:rPr>
              <a:t>requests.session</a:t>
            </a:r>
            <a:r>
              <a:rPr lang="en-US" b="1" i="1" dirty="0">
                <a:solidFill>
                  <a:srgbClr val="FFFF00"/>
                </a:solidFill>
              </a:rPr>
              <a:t>()</a:t>
            </a:r>
          </a:p>
          <a:p>
            <a:pPr marL="457200" lvl="1" indent="0">
              <a:buNone/>
            </a:pPr>
            <a:r>
              <a:rPr lang="en-US" b="1" i="1" dirty="0" err="1">
                <a:solidFill>
                  <a:srgbClr val="FFFF00"/>
                </a:solidFill>
              </a:rPr>
              <a:t>session.verify</a:t>
            </a:r>
            <a:r>
              <a:rPr lang="en-US" b="1" i="1" dirty="0">
                <a:solidFill>
                  <a:srgbClr val="FFFF00"/>
                </a:solidFill>
              </a:rPr>
              <a:t> = False</a:t>
            </a:r>
            <a:r>
              <a:rPr lang="en-US" b="1" i="1" dirty="0"/>
              <a:t> # permit self-signed certificates</a:t>
            </a:r>
          </a:p>
          <a:p>
            <a:pPr marL="457200" lvl="1" indent="0">
              <a:buNone/>
            </a:pPr>
            <a:r>
              <a:rPr lang="en-US" b="1" i="1" dirty="0" err="1">
                <a:solidFill>
                  <a:srgbClr val="FFFF00"/>
                </a:solidFill>
              </a:rPr>
              <a:t>session.post</a:t>
            </a:r>
            <a:r>
              <a:rPr lang="en-US" b="1" i="1" dirty="0">
                <a:solidFill>
                  <a:srgbClr val="FFFF00"/>
                </a:solidFill>
              </a:rPr>
              <a:t>(</a:t>
            </a:r>
            <a:r>
              <a:rPr lang="en-US" b="1" i="1" dirty="0" err="1">
                <a:solidFill>
                  <a:srgbClr val="FFFF00"/>
                </a:solidFill>
              </a:rPr>
              <a:t>auth_url</a:t>
            </a:r>
            <a:r>
              <a:rPr lang="en-US" b="1" i="1" dirty="0">
                <a:solidFill>
                  <a:srgbClr val="FFFF00"/>
                </a:solidFill>
              </a:rPr>
              <a:t>, data=</a:t>
            </a:r>
            <a:r>
              <a:rPr lang="en-US" b="1" i="1" dirty="0" err="1">
                <a:solidFill>
                  <a:srgbClr val="FFFF00"/>
                </a:solidFill>
              </a:rPr>
              <a:t>auth_data</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session.cookies</a:t>
            </a:r>
            <a:r>
              <a:rPr lang="en-US" b="1" i="1" dirty="0">
                <a:solidFill>
                  <a:srgbClr val="FFFF00"/>
                </a:solidFill>
              </a:rPr>
              <a:t>['JSESSIONID']) </a:t>
            </a:r>
            <a:r>
              <a:rPr lang="en-US" b="1" i="1" dirty="0"/>
              <a:t># display the session token</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93</a:t>
            </a:fld>
            <a:endParaRPr lang="en-US" dirty="0"/>
          </a:p>
        </p:txBody>
      </p:sp>
    </p:spTree>
    <p:extLst>
      <p:ext uri="{BB962C8B-B14F-4D97-AF65-F5344CB8AC3E}">
        <p14:creationId xmlns:p14="http://schemas.microsoft.com/office/powerpoint/2010/main" val="604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94</a:t>
            </a:fld>
            <a:endParaRPr lang="en-US" dirty="0"/>
          </a:p>
        </p:txBody>
      </p:sp>
      <p:pic>
        <p:nvPicPr>
          <p:cNvPr id="10" name="python_sdwan_1" descr="python_sdwan_1">
            <a:hlinkClick r:id="" action="ppaction://media"/>
            <a:extLst>
              <a:ext uri="{FF2B5EF4-FFF2-40B4-BE49-F238E27FC236}">
                <a16:creationId xmlns:a16="http://schemas.microsoft.com/office/drawing/2014/main" id="{39B469E9-D67C-C045-9DE3-7D6789F0C8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82475" cy="6652452"/>
          </a:xfrm>
          <a:prstGeom prst="rect">
            <a:avLst/>
          </a:prstGeom>
        </p:spPr>
      </p:pic>
    </p:spTree>
    <p:extLst>
      <p:ext uri="{BB962C8B-B14F-4D97-AF65-F5344CB8AC3E}">
        <p14:creationId xmlns:p14="http://schemas.microsoft.com/office/powerpoint/2010/main" val="2680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3231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200" y="1825625"/>
            <a:ext cx="10782782" cy="4351338"/>
          </a:xfrm>
        </p:spPr>
        <p:txBody>
          <a:bodyPr>
            <a:normAutofit/>
          </a:bodyPr>
          <a:lstStyle/>
          <a:p>
            <a:r>
              <a:rPr lang="en-US" dirty="0"/>
              <a:t>Step 2 – Get an XSRF token</a:t>
            </a:r>
          </a:p>
          <a:p>
            <a:pPr marL="457200" lvl="1" indent="0">
              <a:buNone/>
            </a:pPr>
            <a:r>
              <a:rPr lang="en-US" b="1" i="1" dirty="0" err="1">
                <a:solidFill>
                  <a:srgbClr val="FFFF00"/>
                </a:solidFill>
              </a:rPr>
              <a:t>xsrf_url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/client/token'</a:t>
            </a:r>
            <a:endParaRPr lang="en-US" b="1" i="1" dirty="0"/>
          </a:p>
          <a:p>
            <a:pPr marL="457200" lvl="1" indent="0">
              <a:buNone/>
            </a:pPr>
            <a:r>
              <a:rPr lang="en-US" b="1" i="1" dirty="0" err="1">
                <a:solidFill>
                  <a:srgbClr val="FFFF00"/>
                </a:solidFill>
              </a:rPr>
              <a:t>xsrf_response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xsrf_url</a:t>
            </a:r>
            <a:r>
              <a:rPr lang="en-US" b="1" i="1" dirty="0">
                <a:solidFill>
                  <a:srgbClr val="FFFF00"/>
                </a:solidFill>
              </a:rPr>
              <a:t>)</a:t>
            </a:r>
            <a:endParaRPr lang="en-US" b="1" i="1" dirty="0"/>
          </a:p>
          <a:p>
            <a:pPr marL="457200" lvl="1" indent="0">
              <a:buNone/>
            </a:pPr>
            <a:r>
              <a:rPr lang="en-US" b="1" i="1" dirty="0" err="1">
                <a:solidFill>
                  <a:srgbClr val="FFFF00"/>
                </a:solidFill>
              </a:rPr>
              <a:t>session.headers</a:t>
            </a:r>
            <a:r>
              <a:rPr lang="en-US" b="1" i="1" dirty="0">
                <a:solidFill>
                  <a:srgbClr val="FFFF00"/>
                </a:solidFill>
              </a:rPr>
              <a:t>['X-XSRF-TOKEN'] = </a:t>
            </a:r>
            <a:r>
              <a:rPr lang="en-US" b="1" i="1" dirty="0" err="1">
                <a:solidFill>
                  <a:srgbClr val="FFFF00"/>
                </a:solidFill>
              </a:rPr>
              <a:t>xsrf_response.content</a:t>
            </a:r>
            <a:endParaRPr lang="en-US" b="1" i="1" dirty="0">
              <a:solidFill>
                <a:srgbClr val="FFFF00"/>
              </a:solidFill>
            </a:endParaRPr>
          </a:p>
          <a:p>
            <a:pPr marL="457200" lvl="1" indent="0">
              <a:buNone/>
            </a:pPr>
            <a:r>
              <a:rPr lang="en-US" b="1" i="1" dirty="0">
                <a:solidFill>
                  <a:srgbClr val="FFFF00"/>
                </a:solidFill>
              </a:rPr>
              <a:t>print(f'{</a:t>
            </a:r>
            <a:r>
              <a:rPr lang="en-US" b="1" i="1" dirty="0" err="1">
                <a:solidFill>
                  <a:srgbClr val="FFFF00"/>
                </a:solidFill>
              </a:rPr>
              <a:t>xsrf_response.status_code</a:t>
            </a:r>
            <a:r>
              <a:rPr lang="en-US" b="1" i="1" dirty="0">
                <a:solidFill>
                  <a:srgbClr val="FFFF00"/>
                </a:solidFill>
              </a:rPr>
              <a:t>} {</a:t>
            </a:r>
            <a:r>
              <a:rPr lang="en-US" b="1" i="1" dirty="0" err="1">
                <a:solidFill>
                  <a:srgbClr val="FFFF00"/>
                </a:solidFill>
              </a:rPr>
              <a:t>xsrf_response.reason</a:t>
            </a:r>
            <a:r>
              <a:rPr lang="en-US" b="1" i="1" dirty="0">
                <a:solidFill>
                  <a:srgbClr val="FFFF00"/>
                </a:solidFill>
              </a:rPr>
              <a:t>}')</a:t>
            </a:r>
          </a:p>
          <a:p>
            <a:pPr marL="457200" lvl="1" indent="0">
              <a:buNone/>
            </a:pPr>
            <a:r>
              <a:rPr lang="en-US" b="1" i="1" dirty="0">
                <a:solidFill>
                  <a:srgbClr val="FFFF00"/>
                </a:solidFill>
              </a:rPr>
              <a:t>print(</a:t>
            </a:r>
            <a:r>
              <a:rPr lang="en-US" b="1" i="1" dirty="0" err="1">
                <a:solidFill>
                  <a:srgbClr val="FFFF00"/>
                </a:solidFill>
              </a:rPr>
              <a:t>session.headers</a:t>
            </a:r>
            <a:r>
              <a:rPr lang="en-US" b="1" i="1" dirty="0">
                <a:solidFill>
                  <a:srgbClr val="FFFF00"/>
                </a:solidFill>
              </a:rPr>
              <a:t>['X-XSRF-TOKEN'])</a:t>
            </a:r>
          </a:p>
          <a:p>
            <a:pPr marL="457200" lvl="1" indent="0">
              <a:buNone/>
            </a:pPr>
            <a:endParaRPr lang="en-US" b="1" i="1" dirty="0">
              <a:solidFill>
                <a:srgbClr val="FFFF00"/>
              </a:solidFill>
            </a:endParaRPr>
          </a:p>
          <a:p>
            <a:pPr lvl="1"/>
            <a:r>
              <a:rPr lang="en-US" dirty="0"/>
              <a:t>The </a:t>
            </a:r>
            <a:r>
              <a:rPr lang="en-US" dirty="0" err="1"/>
              <a:t>DevNet</a:t>
            </a:r>
            <a:r>
              <a:rPr lang="en-US" dirty="0"/>
              <a:t> Sandbox will not return an XSRF token </a:t>
            </a:r>
          </a:p>
          <a:p>
            <a:pPr lvl="1"/>
            <a:r>
              <a:rPr lang="en-US" dirty="0"/>
              <a:t>The </a:t>
            </a:r>
            <a:r>
              <a:rPr lang="en-US" i="1" dirty="0"/>
              <a:t>404 Not Found</a:t>
            </a:r>
            <a:r>
              <a:rPr lang="en-US" dirty="0"/>
              <a:t> response will have an empty body</a:t>
            </a:r>
          </a:p>
          <a:p>
            <a:pPr lvl="1"/>
            <a:r>
              <a:rPr lang="en-US" dirty="0"/>
              <a:t>A live </a:t>
            </a:r>
            <a:r>
              <a:rPr lang="en-US" dirty="0" err="1"/>
              <a:t>vManage</a:t>
            </a:r>
            <a:r>
              <a:rPr lang="en-US" dirty="0"/>
              <a:t> returns an XSRF token in the response body</a:t>
            </a:r>
            <a:endParaRPr lang="en-US"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95</a:t>
            </a:fld>
            <a:endParaRPr lang="en-US" dirty="0"/>
          </a:p>
        </p:txBody>
      </p:sp>
    </p:spTree>
    <p:extLst>
      <p:ext uri="{BB962C8B-B14F-4D97-AF65-F5344CB8AC3E}">
        <p14:creationId xmlns:p14="http://schemas.microsoft.com/office/powerpoint/2010/main" val="1970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96</a:t>
            </a:fld>
            <a:endParaRPr lang="en-US" dirty="0"/>
          </a:p>
        </p:txBody>
      </p:sp>
      <p:pic>
        <p:nvPicPr>
          <p:cNvPr id="2" name="python_sdwan_2" descr="python_sdwan_2">
            <a:hlinkClick r:id="" action="ppaction://media"/>
            <a:extLst>
              <a:ext uri="{FF2B5EF4-FFF2-40B4-BE49-F238E27FC236}">
                <a16:creationId xmlns:a16="http://schemas.microsoft.com/office/drawing/2014/main" id="{2E1F9F18-0DA3-B342-95AF-011E2CDC6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448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199" y="365125"/>
            <a:ext cx="10655461"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838199" y="1825625"/>
            <a:ext cx="10979727" cy="4351338"/>
          </a:xfrm>
        </p:spPr>
        <p:txBody>
          <a:bodyPr>
            <a:normAutofit/>
          </a:bodyPr>
          <a:lstStyle/>
          <a:p>
            <a:r>
              <a:rPr lang="en-US" dirty="0"/>
              <a:t>Step 3 – Get a list of Device Templates</a:t>
            </a:r>
          </a:p>
          <a:p>
            <a:pPr marL="457200" lvl="1" indent="0">
              <a:buNone/>
            </a:pPr>
            <a:r>
              <a:rPr lang="en-US" b="1" i="1" dirty="0">
                <a:solidFill>
                  <a:srgbClr val="FFFF00"/>
                </a:solidFill>
              </a:rPr>
              <a:t>from </a:t>
            </a:r>
            <a:r>
              <a:rPr lang="en-US" b="1" i="1" dirty="0" err="1">
                <a:solidFill>
                  <a:srgbClr val="FFFF00"/>
                </a:solidFill>
              </a:rPr>
              <a:t>pprint</a:t>
            </a:r>
            <a:r>
              <a:rPr lang="en-US" b="1" i="1" dirty="0">
                <a:solidFill>
                  <a:srgbClr val="FFFF00"/>
                </a:solidFill>
              </a:rPr>
              <a:t> import </a:t>
            </a:r>
            <a:r>
              <a:rPr lang="en-US" b="1" i="1" dirty="0" err="1">
                <a:solidFill>
                  <a:srgbClr val="FFFF00"/>
                </a:solidFill>
              </a:rPr>
              <a:t>pprint</a:t>
            </a:r>
            <a:endParaRPr lang="en-US" b="1" i="1" dirty="0">
              <a:solidFill>
                <a:srgbClr val="FFFF00"/>
              </a:solidFill>
            </a:endParaRPr>
          </a:p>
          <a:p>
            <a:pPr marL="457200" lvl="1" indent="0">
              <a:buNone/>
            </a:pPr>
            <a:r>
              <a:rPr lang="en-US" b="1" i="1" dirty="0" err="1">
                <a:solidFill>
                  <a:srgbClr val="FFFF00"/>
                </a:solidFill>
              </a:rPr>
              <a:t>get_url</a:t>
            </a:r>
            <a:r>
              <a:rPr lang="en-US" b="1" i="1" dirty="0">
                <a:solidFill>
                  <a:srgbClr val="FFFF00"/>
                </a:solidFill>
              </a:rPr>
              <a:t> = 'https://sandbox-sdwan-1.cisco.com/</a:t>
            </a:r>
            <a:r>
              <a:rPr lang="en-US" b="1" i="1" dirty="0" err="1">
                <a:solidFill>
                  <a:srgbClr val="FFFF00"/>
                </a:solidFill>
              </a:rPr>
              <a:t>dataservice</a:t>
            </a:r>
            <a:r>
              <a:rPr lang="en-US" b="1" i="1" dirty="0">
                <a:solidFill>
                  <a:srgbClr val="FFFF00"/>
                </a:solidFill>
              </a:rPr>
              <a:t>/template/device'</a:t>
            </a:r>
          </a:p>
          <a:p>
            <a:pPr marL="457200" lvl="1" indent="0">
              <a:buNone/>
            </a:pPr>
            <a:r>
              <a:rPr lang="en-US" b="1" i="1" dirty="0" err="1">
                <a:solidFill>
                  <a:srgbClr val="FFFF00"/>
                </a:solidFill>
              </a:rPr>
              <a:t>get_response</a:t>
            </a:r>
            <a:r>
              <a:rPr lang="en-US" b="1" i="1" dirty="0">
                <a:solidFill>
                  <a:srgbClr val="FFFF00"/>
                </a:solidFill>
              </a:rPr>
              <a:t> = </a:t>
            </a:r>
            <a:r>
              <a:rPr lang="en-US" b="1" i="1" dirty="0" err="1">
                <a:solidFill>
                  <a:srgbClr val="FFFF00"/>
                </a:solidFill>
              </a:rPr>
              <a:t>session.get</a:t>
            </a:r>
            <a:r>
              <a:rPr lang="en-US" b="1" i="1" dirty="0">
                <a:solidFill>
                  <a:srgbClr val="FFFF00"/>
                </a:solidFill>
              </a:rPr>
              <a:t>(</a:t>
            </a:r>
            <a:r>
              <a:rPr lang="en-US" b="1" i="1" dirty="0" err="1">
                <a:solidFill>
                  <a:srgbClr val="FFFF00"/>
                </a:solidFill>
              </a:rPr>
              <a:t>get_url</a:t>
            </a:r>
            <a:r>
              <a:rPr lang="en-US" b="1" i="1" dirty="0">
                <a:solidFill>
                  <a:srgbClr val="FFFF00"/>
                </a:solidFill>
              </a:rPr>
              <a:t>)</a:t>
            </a:r>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 </a:t>
            </a:r>
            <a:r>
              <a:rPr lang="en-US" b="1" i="1" dirty="0"/>
              <a:t># display all device templates</a:t>
            </a:r>
          </a:p>
          <a:p>
            <a:pPr marL="457200" lvl="1" indent="0">
              <a:buNone/>
            </a:pPr>
            <a:r>
              <a:rPr lang="en-US" b="1" i="1" dirty="0">
                <a:solidFill>
                  <a:srgbClr val="FFFF00"/>
                </a:solidFill>
              </a:rPr>
              <a:t>print() </a:t>
            </a:r>
            <a:r>
              <a:rPr lang="en-US" b="1" i="1" dirty="0"/>
              <a:t># blank line between output</a:t>
            </a:r>
            <a:r>
              <a:rPr lang="en-US" b="1" i="1" dirty="0">
                <a:solidFill>
                  <a:srgbClr val="FFFF00"/>
                </a:solidFill>
              </a:rPr>
              <a:t> </a:t>
            </a:r>
            <a:endParaRPr lang="en-US" b="1" i="1" dirty="0"/>
          </a:p>
          <a:p>
            <a:pPr marL="457200" lvl="1" indent="0">
              <a:buNone/>
            </a:pPr>
            <a:r>
              <a:rPr lang="en-US" b="1" i="1" dirty="0" err="1">
                <a:solidFill>
                  <a:srgbClr val="FFFF00"/>
                </a:solidFill>
              </a:rPr>
              <a:t>pprint</a:t>
            </a:r>
            <a:r>
              <a:rPr lang="en-US" b="1" i="1" dirty="0">
                <a:solidFill>
                  <a:srgbClr val="FFFF00"/>
                </a:solidFill>
              </a:rPr>
              <a:t>(</a:t>
            </a:r>
            <a:r>
              <a:rPr lang="en-US" b="1" i="1" dirty="0" err="1">
                <a:solidFill>
                  <a:srgbClr val="FFFF00"/>
                </a:solidFill>
              </a:rPr>
              <a:t>get_response.json</a:t>
            </a:r>
            <a:r>
              <a:rPr lang="en-US" b="1" i="1" dirty="0">
                <a:solidFill>
                  <a:srgbClr val="FFFF00"/>
                </a:solidFill>
              </a:rPr>
              <a:t>()['data'][0]) </a:t>
            </a:r>
            <a:r>
              <a:rPr lang="en-US" b="1" i="1" dirty="0"/>
              <a:t># display the first template in the response</a:t>
            </a: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97</a:t>
            </a:fld>
            <a:endParaRPr lang="en-US" dirty="0"/>
          </a:p>
        </p:txBody>
      </p:sp>
    </p:spTree>
    <p:extLst>
      <p:ext uri="{BB962C8B-B14F-4D97-AF65-F5344CB8AC3E}">
        <p14:creationId xmlns:p14="http://schemas.microsoft.com/office/powerpoint/2010/main" val="38672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98</a:t>
            </a:fld>
            <a:endParaRPr lang="en-US" dirty="0"/>
          </a:p>
        </p:txBody>
      </p:sp>
      <p:pic>
        <p:nvPicPr>
          <p:cNvPr id="3" name="python_sdwan_3" descr="python_sdwan_3">
            <a:hlinkClick r:id="" action="ppaction://media"/>
            <a:extLst>
              <a:ext uri="{FF2B5EF4-FFF2-40B4-BE49-F238E27FC236}">
                <a16:creationId xmlns:a16="http://schemas.microsoft.com/office/drawing/2014/main" id="{8AC1AE3B-BFA3-A54C-9D8A-F6FA2392F3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587"/>
            <a:ext cx="12184062" cy="6653319"/>
          </a:xfrm>
          <a:prstGeom prst="rect">
            <a:avLst/>
          </a:prstGeom>
        </p:spPr>
      </p:pic>
    </p:spTree>
    <p:extLst>
      <p:ext uri="{BB962C8B-B14F-4D97-AF65-F5344CB8AC3E}">
        <p14:creationId xmlns:p14="http://schemas.microsoft.com/office/powerpoint/2010/main" val="34754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7CD-7263-9840-AE80-6F1B7FA6AF3C}"/>
              </a:ext>
            </a:extLst>
          </p:cNvPr>
          <p:cNvSpPr>
            <a:spLocks noGrp="1"/>
          </p:cNvSpPr>
          <p:nvPr>
            <p:ph type="title"/>
          </p:nvPr>
        </p:nvSpPr>
        <p:spPr>
          <a:xfrm>
            <a:off x="838200" y="365125"/>
            <a:ext cx="10643886" cy="1325563"/>
          </a:xfrm>
        </p:spPr>
        <p:txBody>
          <a:bodyPr/>
          <a:lstStyle/>
          <a:p>
            <a:r>
              <a:rPr lang="en-US" dirty="0"/>
              <a:t>Python – </a:t>
            </a:r>
            <a:r>
              <a:rPr lang="en-US" dirty="0" err="1"/>
              <a:t>DevNet</a:t>
            </a:r>
            <a:r>
              <a:rPr lang="en-US" dirty="0"/>
              <a:t> Always-On SD-WAN Sandbox</a:t>
            </a:r>
          </a:p>
        </p:txBody>
      </p:sp>
      <p:sp>
        <p:nvSpPr>
          <p:cNvPr id="3" name="Content Placeholder 2">
            <a:extLst>
              <a:ext uri="{FF2B5EF4-FFF2-40B4-BE49-F238E27FC236}">
                <a16:creationId xmlns:a16="http://schemas.microsoft.com/office/drawing/2014/main" id="{A610A140-16FE-F54F-9766-D3A50E4E4F0B}"/>
              </a:ext>
            </a:extLst>
          </p:cNvPr>
          <p:cNvSpPr>
            <a:spLocks noGrp="1"/>
          </p:cNvSpPr>
          <p:nvPr>
            <p:ph idx="1"/>
          </p:nvPr>
        </p:nvSpPr>
        <p:spPr>
          <a:xfrm>
            <a:off x="428264" y="1825625"/>
            <a:ext cx="11470512" cy="4351338"/>
          </a:xfrm>
        </p:spPr>
        <p:txBody>
          <a:bodyPr>
            <a:normAutofit/>
          </a:bodyPr>
          <a:lstStyle/>
          <a:p>
            <a:r>
              <a:rPr lang="en-US" dirty="0"/>
              <a:t>Step 4 – Enable the </a:t>
            </a:r>
            <a:r>
              <a:rPr lang="en-US" dirty="0" err="1"/>
              <a:t>vManage</a:t>
            </a:r>
            <a:r>
              <a:rPr lang="en-US" dirty="0"/>
              <a:t> Login Banner</a:t>
            </a:r>
          </a:p>
          <a:p>
            <a:pPr marL="457200" lvl="1" indent="0">
              <a:buNone/>
            </a:pPr>
            <a:r>
              <a:rPr lang="en-US" sz="2200" b="1" i="1" dirty="0" err="1">
                <a:solidFill>
                  <a:srgbClr val="FFFF00"/>
                </a:solidFill>
              </a:rPr>
              <a:t>login_banner</a:t>
            </a:r>
            <a:r>
              <a:rPr lang="en-US" sz="2200" b="1" i="1" dirty="0">
                <a:solidFill>
                  <a:srgbClr val="FFFF00"/>
                </a:solidFill>
              </a:rPr>
              <a:t> = "{'mode': 'on', '</a:t>
            </a:r>
            <a:r>
              <a:rPr lang="en-US" sz="2200" b="1" i="1" dirty="0" err="1">
                <a:solidFill>
                  <a:srgbClr val="FFFF00"/>
                </a:solidFill>
              </a:rPr>
              <a:t>bannerDetail</a:t>
            </a:r>
            <a:r>
              <a:rPr lang="en-US" sz="2200" b="1" i="1" dirty="0">
                <a:solidFill>
                  <a:srgbClr val="FFFF00"/>
                </a:solidFill>
              </a:rPr>
              <a:t>': 'Welcome to </a:t>
            </a:r>
            <a:r>
              <a:rPr lang="en-US" sz="2200" b="1" i="1" dirty="0" err="1">
                <a:solidFill>
                  <a:srgbClr val="FFFF00"/>
                </a:solidFill>
              </a:rPr>
              <a:t>vManage</a:t>
            </a:r>
            <a:r>
              <a:rPr lang="en-US" sz="2200" b="1" i="1" dirty="0">
                <a:solidFill>
                  <a:srgbClr val="FFFF00"/>
                </a:solidFill>
              </a:rPr>
              <a:t>'}"</a:t>
            </a:r>
          </a:p>
          <a:p>
            <a:pPr marL="457200" lvl="1" indent="0">
              <a:buNone/>
            </a:pPr>
            <a:r>
              <a:rPr lang="en-US" sz="2200" b="1" i="1" dirty="0" err="1">
                <a:solidFill>
                  <a:srgbClr val="FFFF00"/>
                </a:solidFill>
              </a:rPr>
              <a:t>session.headers</a:t>
            </a:r>
            <a:r>
              <a:rPr lang="en-US" sz="2200" b="1" i="1" dirty="0">
                <a:solidFill>
                  <a:srgbClr val="FFFF00"/>
                </a:solidFill>
              </a:rPr>
              <a:t>['Content-Type'] = 'application/json'</a:t>
            </a:r>
          </a:p>
          <a:p>
            <a:pPr marL="457200" lvl="1" indent="0">
              <a:buNone/>
            </a:pPr>
            <a:r>
              <a:rPr lang="en-US" sz="2200" b="1" i="1" dirty="0" err="1">
                <a:solidFill>
                  <a:srgbClr val="FFFF00"/>
                </a:solidFill>
              </a:rPr>
              <a:t>put_url</a:t>
            </a:r>
            <a:r>
              <a:rPr lang="en-US" sz="2200" b="1" i="1" dirty="0">
                <a:solidFill>
                  <a:srgbClr val="FFFF00"/>
                </a:solidFill>
              </a:rPr>
              <a:t> = 'https://sandbox-sdwan-1.cisco.com/</a:t>
            </a:r>
            <a:r>
              <a:rPr lang="en-US" sz="2200" b="1" i="1" dirty="0" err="1">
                <a:solidFill>
                  <a:srgbClr val="FFFF00"/>
                </a:solidFill>
              </a:rPr>
              <a:t>dataservice</a:t>
            </a:r>
            <a:r>
              <a:rPr lang="en-US" sz="2200" b="1" i="1" dirty="0">
                <a:solidFill>
                  <a:srgbClr val="FFFF00"/>
                </a:solidFill>
              </a:rPr>
              <a:t>/settings/configuration/banner'</a:t>
            </a:r>
          </a:p>
          <a:p>
            <a:pPr marL="457200" lvl="1" indent="0">
              <a:buNone/>
            </a:pPr>
            <a:r>
              <a:rPr lang="en-US" sz="2200" b="1" i="1" dirty="0" err="1">
                <a:solidFill>
                  <a:srgbClr val="FFFF00"/>
                </a:solidFill>
              </a:rPr>
              <a:t>put_response</a:t>
            </a:r>
            <a:r>
              <a:rPr lang="en-US" sz="2200" b="1" i="1" dirty="0">
                <a:solidFill>
                  <a:srgbClr val="FFFF00"/>
                </a:solidFill>
              </a:rPr>
              <a:t> = </a:t>
            </a:r>
            <a:r>
              <a:rPr lang="en-US" sz="2200" b="1" i="1" dirty="0" err="1">
                <a:solidFill>
                  <a:srgbClr val="FFFF00"/>
                </a:solidFill>
              </a:rPr>
              <a:t>session.put</a:t>
            </a:r>
            <a:r>
              <a:rPr lang="en-US" sz="2200" b="1" i="1" dirty="0">
                <a:solidFill>
                  <a:srgbClr val="FFFF00"/>
                </a:solidFill>
              </a:rPr>
              <a:t>(</a:t>
            </a:r>
            <a:r>
              <a:rPr lang="en-US" sz="2200" b="1" i="1" dirty="0" err="1">
                <a:solidFill>
                  <a:srgbClr val="FFFF00"/>
                </a:solidFill>
              </a:rPr>
              <a:t>put_url</a:t>
            </a:r>
            <a:r>
              <a:rPr lang="en-US" sz="2200" b="1" i="1" dirty="0">
                <a:solidFill>
                  <a:srgbClr val="FFFF00"/>
                </a:solidFill>
              </a:rPr>
              <a:t>, json=</a:t>
            </a:r>
            <a:r>
              <a:rPr lang="en-US" sz="2200" b="1" i="1" dirty="0" err="1">
                <a:solidFill>
                  <a:srgbClr val="FFFF00"/>
                </a:solidFill>
              </a:rPr>
              <a:t>login_banner</a:t>
            </a:r>
            <a:r>
              <a:rPr lang="en-US" sz="2200" b="1" i="1" dirty="0">
                <a:solidFill>
                  <a:srgbClr val="FFFF00"/>
                </a:solidFill>
              </a:rPr>
              <a:t>)</a:t>
            </a:r>
          </a:p>
          <a:p>
            <a:pPr marL="457200" lvl="1" indent="0">
              <a:buNone/>
            </a:pPr>
            <a:r>
              <a:rPr lang="en-US" sz="2200" b="1" i="1" dirty="0">
                <a:solidFill>
                  <a:srgbClr val="FFFF00"/>
                </a:solidFill>
              </a:rPr>
              <a:t>print(f'{</a:t>
            </a:r>
            <a:r>
              <a:rPr lang="en-US" sz="2200" b="1" i="1" dirty="0" err="1">
                <a:solidFill>
                  <a:srgbClr val="FFFF00"/>
                </a:solidFill>
              </a:rPr>
              <a:t>put_response.status_code</a:t>
            </a:r>
            <a:r>
              <a:rPr lang="en-US" sz="2200" b="1" i="1" dirty="0">
                <a:solidFill>
                  <a:srgbClr val="FFFF00"/>
                </a:solidFill>
              </a:rPr>
              <a:t>} {</a:t>
            </a:r>
            <a:r>
              <a:rPr lang="en-US" sz="2200" b="1" i="1" dirty="0" err="1">
                <a:solidFill>
                  <a:srgbClr val="FFFF00"/>
                </a:solidFill>
              </a:rPr>
              <a:t>put_response.reason</a:t>
            </a:r>
            <a:r>
              <a:rPr lang="en-US" sz="2200" b="1" i="1" dirty="0">
                <a:solidFill>
                  <a:srgbClr val="FFFF00"/>
                </a:solidFill>
              </a:rPr>
              <a:t>}')</a:t>
            </a:r>
          </a:p>
          <a:p>
            <a:pPr marL="457200" lvl="1" indent="0">
              <a:buNone/>
            </a:pPr>
            <a:r>
              <a:rPr lang="en-US" sz="2200" b="1" i="1" dirty="0">
                <a:solidFill>
                  <a:srgbClr val="FFFF00"/>
                </a:solidFill>
              </a:rPr>
              <a:t>print(</a:t>
            </a:r>
            <a:r>
              <a:rPr lang="en-US" sz="2200" b="1" i="1" dirty="0" err="1">
                <a:solidFill>
                  <a:srgbClr val="FFFF00"/>
                </a:solidFill>
              </a:rPr>
              <a:t>put_response.text</a:t>
            </a:r>
            <a:r>
              <a:rPr lang="en-US" sz="2200" b="1" i="1" dirty="0">
                <a:solidFill>
                  <a:srgbClr val="FFFF00"/>
                </a:solidFill>
              </a:rPr>
              <a:t>)</a:t>
            </a:r>
          </a:p>
          <a:p>
            <a:pPr marL="457200" lvl="1" indent="0">
              <a:buNone/>
            </a:pPr>
            <a:endParaRPr lang="en-US" sz="2200" b="1" i="1" dirty="0">
              <a:solidFill>
                <a:srgbClr val="FFFF00"/>
              </a:solidFill>
            </a:endParaRPr>
          </a:p>
          <a:p>
            <a:pPr lvl="1"/>
            <a:r>
              <a:rPr lang="en-US" sz="2200" dirty="0"/>
              <a:t>The </a:t>
            </a:r>
            <a:r>
              <a:rPr lang="en-US" sz="2200" dirty="0" err="1"/>
              <a:t>DevNet</a:t>
            </a:r>
            <a:r>
              <a:rPr lang="en-US" sz="2200" dirty="0"/>
              <a:t> Sandbox does not allow POST/PUT operations</a:t>
            </a:r>
          </a:p>
          <a:p>
            <a:pPr lvl="1"/>
            <a:r>
              <a:rPr lang="en-US" sz="2200" dirty="0"/>
              <a:t>The response code and reason will be </a:t>
            </a:r>
            <a:r>
              <a:rPr lang="en-US" sz="2200" i="1" dirty="0"/>
              <a:t>403 Forbidden</a:t>
            </a:r>
          </a:p>
          <a:p>
            <a:pPr lvl="1"/>
            <a:r>
              <a:rPr lang="en-US" sz="2200" dirty="0"/>
              <a:t>A live SD-WAN system will return JSON data with Login Banner details</a:t>
            </a:r>
            <a:endParaRPr lang="en-US" sz="2200" b="1" i="1" dirty="0">
              <a:solidFill>
                <a:srgbClr val="FFFF00"/>
              </a:solidFill>
            </a:endParaRPr>
          </a:p>
        </p:txBody>
      </p:sp>
      <p:sp>
        <p:nvSpPr>
          <p:cNvPr id="4" name="Date Placeholder 3">
            <a:extLst>
              <a:ext uri="{FF2B5EF4-FFF2-40B4-BE49-F238E27FC236}">
                <a16:creationId xmlns:a16="http://schemas.microsoft.com/office/drawing/2014/main" id="{D7D9528C-333D-BF4A-844C-7BCC7757E85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798D1A2-1CD4-4A47-A0BC-C1215D1CD611}"/>
              </a:ext>
            </a:extLst>
          </p:cNvPr>
          <p:cNvSpPr>
            <a:spLocks noGrp="1"/>
          </p:cNvSpPr>
          <p:nvPr>
            <p:ph type="sldNum" sz="quarter" idx="12"/>
          </p:nvPr>
        </p:nvSpPr>
        <p:spPr/>
        <p:txBody>
          <a:bodyPr/>
          <a:lstStyle/>
          <a:p>
            <a:fld id="{A44B02FA-DD2D-1844-AE35-8B2EAB0CF4EF}" type="slidenum">
              <a:rPr lang="en-US" smtClean="0"/>
              <a:pPr/>
              <a:t>99</a:t>
            </a:fld>
            <a:endParaRPr lang="en-US" dirty="0"/>
          </a:p>
        </p:txBody>
      </p:sp>
    </p:spTree>
    <p:extLst>
      <p:ext uri="{BB962C8B-B14F-4D97-AF65-F5344CB8AC3E}">
        <p14:creationId xmlns:p14="http://schemas.microsoft.com/office/powerpoint/2010/main" val="32385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17344</TotalTime>
  <Words>19466</Words>
  <Application>Microsoft Macintosh PowerPoint</Application>
  <PresentationFormat>Widescreen</PresentationFormat>
  <Paragraphs>1832</Paragraphs>
  <Slides>117</Slides>
  <Notes>116</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cURL &amp; Python Requests Foundations</vt:lpstr>
      <vt:lpstr>If you want hands-on practice…</vt:lpstr>
      <vt:lpstr>Access the Hands-On Environment</vt:lpstr>
      <vt:lpstr>PowerPoint Presentation</vt:lpstr>
      <vt:lpstr>Part I</vt:lpstr>
      <vt:lpstr>Why Are REST APIs Important?</vt:lpstr>
      <vt:lpstr>Part II</vt:lpstr>
      <vt:lpstr>What is cURL?</vt:lpstr>
      <vt:lpstr>cURL Syntax Format</vt:lpstr>
      <vt:lpstr>PowerPoint Presentation</vt:lpstr>
      <vt:lpstr>cURL Command Options</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cURL Command Examples</vt:lpstr>
      <vt:lpstr>PowerPoint Presentation</vt:lpstr>
      <vt:lpstr>Part III</vt:lpstr>
      <vt:lpstr>What is the Python “Requests” Library?</vt:lpstr>
      <vt:lpstr>Why Python Requests?</vt:lpstr>
      <vt:lpstr>Install Python Requests</vt:lpstr>
      <vt:lpstr>PowerPoint Presentation</vt:lpstr>
      <vt:lpstr>Python Requests Syntax Format</vt:lpstr>
      <vt:lpstr>Python Requests Response Object</vt:lpstr>
      <vt:lpstr>Open a Python Interactive Shell</vt:lpstr>
      <vt:lpstr>Python Requests Code Examples</vt:lpstr>
      <vt:lpstr>PowerPoint Presentation</vt:lpstr>
      <vt:lpstr>Python Requests Code Examples</vt:lpstr>
      <vt:lpstr>PowerPoint Presentation</vt:lpstr>
      <vt:lpstr>Python Requests Code Examples</vt:lpstr>
      <vt:lpstr>PowerPoint Presentation</vt:lpstr>
      <vt:lpstr>Python Requests Code Examples</vt:lpstr>
      <vt:lpstr>PowerPoint Presentation</vt:lpstr>
      <vt:lpstr>Part IV</vt:lpstr>
      <vt:lpstr>Application Centric Infrastructure (ACI)</vt:lpstr>
      <vt:lpstr>Application Centric Infrastructure (ACI)</vt:lpstr>
      <vt:lpstr>Application Centric Infrastructure (ACI)</vt:lpstr>
      <vt:lpstr>cURL – DevNet Always-On ACI Sandbox</vt:lpstr>
      <vt:lpstr>PowerPoint Presentation</vt:lpstr>
      <vt:lpstr>PowerPoint Presentation</vt:lpstr>
      <vt:lpstr>cURL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Python – DevNet Always-On ACI Sandbox</vt:lpstr>
      <vt:lpstr>PowerPoint Presentation</vt:lpstr>
      <vt:lpstr>Part V</vt:lpstr>
      <vt:lpstr>Digital Network Architecture (DNA)</vt:lpstr>
      <vt:lpstr>Digital Network Architecture (DNA)</vt:lpstr>
      <vt:lpstr>Digital Network Architecture (DNA)</vt:lpstr>
      <vt:lpstr>cURL – DevNet Always-On DNAC Sandbox</vt:lpstr>
      <vt:lpstr>PowerPoint Presentation</vt:lpstr>
      <vt:lpstr>cURL – DevNet Always-On DNAC Sandbox</vt:lpstr>
      <vt:lpstr>PowerPoint Presentation</vt:lpstr>
      <vt:lpstr>Python – DevNet Always-On DNAC Sandbox</vt:lpstr>
      <vt:lpstr>PowerPoint Presentation</vt:lpstr>
      <vt:lpstr>Python – DevNet Always-On DNAC Sandbox</vt:lpstr>
      <vt:lpstr>PowerPoint Presentation</vt:lpstr>
      <vt:lpstr>Python – DevNet Always-On DNAC Sandbox</vt:lpstr>
      <vt:lpstr>PowerPoint Presentation</vt:lpstr>
      <vt:lpstr>Part VI</vt:lpstr>
      <vt:lpstr>Meraki</vt:lpstr>
      <vt:lpstr>Meraki</vt:lpstr>
      <vt:lpstr>Meraki</vt:lpstr>
      <vt:lpstr>cURL – DevNet Always-On Meraki Sandbox</vt:lpstr>
      <vt:lpstr>PowerPoint Presentation</vt:lpstr>
      <vt:lpstr>cURL – DevNet Always-On Meraki Sandbox</vt:lpstr>
      <vt:lpstr>PowerPoint Presentation</vt:lpstr>
      <vt:lpstr>Python – DevNet Always-On Meraki Sandbox</vt:lpstr>
      <vt:lpstr>PowerPoint Presentation</vt:lpstr>
      <vt:lpstr>Python – DevNet Always-On Meraki Sandbox</vt:lpstr>
      <vt:lpstr>PowerPoint Presentation</vt:lpstr>
      <vt:lpstr>Part VII</vt:lpstr>
      <vt:lpstr>Software-Defined Wide Area Network (SD-WAN)</vt:lpstr>
      <vt:lpstr>Software-Defined Wide Area Network (SD-WAN)</vt:lpstr>
      <vt:lpstr>Software-Defined Wide Area Network (SD-WAN)</vt:lpstr>
      <vt:lpstr>cURL – DevNet Always-On SD-WAN Sandbox</vt:lpstr>
      <vt:lpstr>PowerPoint Presentation</vt:lpstr>
      <vt:lpstr>cURL – DevNet Always-On SD-WAN Sandbox</vt:lpstr>
      <vt:lpstr>PowerPoint Presentation</vt:lpstr>
      <vt:lpstr>cURL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Python – DevNet Always-On SD-WAN Sandbox</vt:lpstr>
      <vt:lpstr>PowerPoint Presentation</vt:lpstr>
      <vt:lpstr>Part VIII</vt:lpstr>
      <vt:lpstr>Webex</vt:lpstr>
      <vt:lpstr>Webex</vt:lpstr>
      <vt:lpstr>Webex</vt:lpstr>
      <vt:lpstr>cURL – Webex, Individual Account</vt:lpstr>
      <vt:lpstr>PowerPoint Presentation</vt:lpstr>
      <vt:lpstr>cURL – Webex, Individual Account</vt:lpstr>
      <vt:lpstr>PowerPoint Presentation</vt:lpstr>
      <vt:lpstr>Python – Webex, Individual Account</vt:lpstr>
      <vt:lpstr>PowerPoint Presentation</vt:lpstr>
      <vt:lpstr>Python – Webex, Individual Account</vt:lpstr>
      <vt:lpstr>PowerPoint Presentation</vt:lpstr>
      <vt:lpstr>Python – Webex, Individual Account</vt:lpstr>
      <vt:lpstr>PowerPoint Presentation</vt:lpstr>
      <vt:lpstr>Part 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477</cp:revision>
  <dcterms:created xsi:type="dcterms:W3CDTF">2020-02-11T00:22:44Z</dcterms:created>
  <dcterms:modified xsi:type="dcterms:W3CDTF">2021-07-14T08:37:04Z</dcterms:modified>
</cp:coreProperties>
</file>